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5"/>
  </p:notesMasterIdLst>
  <p:sldIdLst>
    <p:sldId id="353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3399"/>
    <a:srgbClr val="00B09B"/>
    <a:srgbClr val="2B323B"/>
    <a:srgbClr val="F0EEEF"/>
    <a:srgbClr val="0D95BC"/>
    <a:srgbClr val="DF361F"/>
    <a:srgbClr val="6C2B43"/>
    <a:srgbClr val="7B0051"/>
    <a:srgbClr val="063951"/>
    <a:srgbClr val="EB1E4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85" d="100"/>
          <a:sy n="85" d="100"/>
        </p:scale>
        <p:origin x="1291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09373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xmlns="" id="{AEDF2B47-7C58-458B-A014-B081B81A8D06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xmlns="" id="{C7ACA455-4437-4416-A6F0-33D534A6AE9F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xmlns="" id="{7180DD64-6AC6-41B8-826F-6BE55763C65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  <p:sp>
        <p:nvSpPr>
          <p:cNvPr id="6" name="Title 5">
            <a:extLst>
              <a:ext uri="{FF2B5EF4-FFF2-40B4-BE49-F238E27FC236}">
                <a16:creationId xmlns:a16="http://schemas.microsoft.com/office/drawing/2014/main" xmlns="" id="{F03BF9FD-DA0F-4739-9B69-0A2D712E7D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xmlns="" id="{4CF4C143-2DE4-4A59-9225-C44B17F8F99F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xmlns="" id="{F35CDF3A-32A4-4944-8471-5618C2895CD6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xmlns="" id="{0C6B6273-908A-4447-8576-D3C55254554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8.png"/><Relationship Id="rId18" Type="http://schemas.openxmlformats.org/officeDocument/2006/relationships/image" Target="../media/image18.svg"/><Relationship Id="rId26" Type="http://schemas.openxmlformats.org/officeDocument/2006/relationships/image" Target="../media/image26.svg"/><Relationship Id="rId39" Type="http://schemas.openxmlformats.org/officeDocument/2006/relationships/image" Target="../media/image22.png"/><Relationship Id="rId3" Type="http://schemas.openxmlformats.org/officeDocument/2006/relationships/image" Target="../media/image3.png"/><Relationship Id="rId21" Type="http://schemas.openxmlformats.org/officeDocument/2006/relationships/image" Target="../media/image12.png"/><Relationship Id="rId34" Type="http://schemas.openxmlformats.org/officeDocument/2006/relationships/image" Target="../media/image34.svg"/><Relationship Id="rId42" Type="http://schemas.openxmlformats.org/officeDocument/2006/relationships/image" Target="../media/image42.svg"/><Relationship Id="rId7" Type="http://schemas.openxmlformats.org/officeDocument/2006/relationships/image" Target="../media/image5.png"/><Relationship Id="rId12" Type="http://schemas.openxmlformats.org/officeDocument/2006/relationships/image" Target="../media/image12.svg"/><Relationship Id="rId17" Type="http://schemas.openxmlformats.org/officeDocument/2006/relationships/image" Target="../media/image10.png"/><Relationship Id="rId25" Type="http://schemas.openxmlformats.org/officeDocument/2006/relationships/image" Target="../media/image14.png"/><Relationship Id="rId33" Type="http://schemas.openxmlformats.org/officeDocument/2006/relationships/image" Target="../media/image18.png"/><Relationship Id="rId38" Type="http://schemas.openxmlformats.org/officeDocument/2006/relationships/image" Target="../media/image38.sv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6.svg"/><Relationship Id="rId20" Type="http://schemas.openxmlformats.org/officeDocument/2006/relationships/image" Target="../media/image20.svg"/><Relationship Id="rId29" Type="http://schemas.openxmlformats.org/officeDocument/2006/relationships/image" Target="../media/image16.png"/><Relationship Id="rId41" Type="http://schemas.openxmlformats.org/officeDocument/2006/relationships/image" Target="../media/image2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11" Type="http://schemas.openxmlformats.org/officeDocument/2006/relationships/image" Target="../media/image7.png"/><Relationship Id="rId24" Type="http://schemas.openxmlformats.org/officeDocument/2006/relationships/image" Target="../media/image24.svg"/><Relationship Id="rId32" Type="http://schemas.openxmlformats.org/officeDocument/2006/relationships/image" Target="../media/image32.svg"/><Relationship Id="rId37" Type="http://schemas.openxmlformats.org/officeDocument/2006/relationships/image" Target="../media/image21.png"/><Relationship Id="rId40" Type="http://schemas.openxmlformats.org/officeDocument/2006/relationships/image" Target="../media/image40.svg"/><Relationship Id="rId5" Type="http://schemas.openxmlformats.org/officeDocument/2006/relationships/image" Target="../media/image4.png"/><Relationship Id="rId15" Type="http://schemas.openxmlformats.org/officeDocument/2006/relationships/image" Target="../media/image9.png"/><Relationship Id="rId23" Type="http://schemas.openxmlformats.org/officeDocument/2006/relationships/image" Target="../media/image13.png"/><Relationship Id="rId28" Type="http://schemas.openxmlformats.org/officeDocument/2006/relationships/image" Target="../media/image28.svg"/><Relationship Id="rId36" Type="http://schemas.openxmlformats.org/officeDocument/2006/relationships/image" Target="../media/image20.png"/><Relationship Id="rId10" Type="http://schemas.openxmlformats.org/officeDocument/2006/relationships/image" Target="../media/image10.svg"/><Relationship Id="rId19" Type="http://schemas.openxmlformats.org/officeDocument/2006/relationships/image" Target="../media/image11.png"/><Relationship Id="rId31" Type="http://schemas.openxmlformats.org/officeDocument/2006/relationships/image" Target="../media/image17.png"/><Relationship Id="rId4" Type="http://schemas.openxmlformats.org/officeDocument/2006/relationships/image" Target="../media/image4.svg"/><Relationship Id="rId9" Type="http://schemas.openxmlformats.org/officeDocument/2006/relationships/image" Target="../media/image6.png"/><Relationship Id="rId14" Type="http://schemas.openxmlformats.org/officeDocument/2006/relationships/image" Target="../media/image14.svg"/><Relationship Id="rId22" Type="http://schemas.openxmlformats.org/officeDocument/2006/relationships/image" Target="../media/image22.svg"/><Relationship Id="rId27" Type="http://schemas.openxmlformats.org/officeDocument/2006/relationships/image" Target="../media/image15.png"/><Relationship Id="rId30" Type="http://schemas.openxmlformats.org/officeDocument/2006/relationships/image" Target="../media/image30.svg"/><Relationship Id="rId35" Type="http://schemas.openxmlformats.org/officeDocument/2006/relationships/image" Target="../media/image1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30107"/>
            <a:ext cx="8515350" cy="739056"/>
          </a:xfrm>
        </p:spPr>
        <p:txBody>
          <a:bodyPr>
            <a:noAutofit/>
          </a:bodyPr>
          <a:lstStyle/>
          <a:p>
            <a:r>
              <a:rPr lang="en-US" sz="2800" dirty="0">
                <a:solidFill>
                  <a:srgbClr val="CC3399"/>
                </a:solidFill>
                <a:latin typeface="Segoe UI Black" panose="020B0A02040204020203" pitchFamily="34" charset="0"/>
                <a:ea typeface="Segoe UI Black" panose="020B0A02040204020203" pitchFamily="34" charset="0"/>
              </a:rPr>
              <a:t>Progression in PESSPA</a:t>
            </a: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xmlns="" id="{2C2EA65C-CA1F-40C5-83BE-64F3E9AB33AA}"/>
              </a:ext>
            </a:extLst>
          </p:cNvPr>
          <p:cNvGrpSpPr/>
          <p:nvPr/>
        </p:nvGrpSpPr>
        <p:grpSpPr>
          <a:xfrm>
            <a:off x="1353494" y="1844683"/>
            <a:ext cx="6956510" cy="3382986"/>
            <a:chOff x="2249359" y="2305589"/>
            <a:chExt cx="7728733" cy="2834645"/>
          </a:xfrm>
        </p:grpSpPr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xmlns="" id="{425DB897-F32F-412D-A261-6EC186631061}"/>
                </a:ext>
              </a:extLst>
            </p:cNvPr>
            <p:cNvGrpSpPr/>
            <p:nvPr/>
          </p:nvGrpSpPr>
          <p:grpSpPr>
            <a:xfrm>
              <a:off x="2249359" y="2305589"/>
              <a:ext cx="7728733" cy="2834645"/>
              <a:chOff x="1475820" y="2305589"/>
              <a:chExt cx="7728733" cy="2834645"/>
            </a:xfrm>
          </p:grpSpPr>
          <p:sp>
            <p:nvSpPr>
              <p:cNvPr id="7" name="Arc 6">
                <a:extLst>
                  <a:ext uri="{FF2B5EF4-FFF2-40B4-BE49-F238E27FC236}">
                    <a16:creationId xmlns:a16="http://schemas.microsoft.com/office/drawing/2014/main" xmlns="" id="{BA91558A-868E-4BAB-A985-3853974396E1}"/>
                  </a:ext>
                </a:extLst>
              </p:cNvPr>
              <p:cNvSpPr/>
              <p:nvPr/>
            </p:nvSpPr>
            <p:spPr>
              <a:xfrm>
                <a:off x="6186325" y="2305594"/>
                <a:ext cx="1417320" cy="1417320"/>
              </a:xfrm>
              <a:prstGeom prst="arc">
                <a:avLst>
                  <a:gd name="adj1" fmla="val 16211550"/>
                  <a:gd name="adj2" fmla="val 5391112"/>
                </a:avLst>
              </a:prstGeom>
              <a:ln w="635000">
                <a:solidFill>
                  <a:schemeClr val="bg2">
                    <a:lumMod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350"/>
              </a:p>
            </p:txBody>
          </p:sp>
          <p:sp>
            <p:nvSpPr>
              <p:cNvPr id="38" name="Arc 37">
                <a:extLst>
                  <a:ext uri="{FF2B5EF4-FFF2-40B4-BE49-F238E27FC236}">
                    <a16:creationId xmlns:a16="http://schemas.microsoft.com/office/drawing/2014/main" xmlns="" id="{4E7EC504-D364-49F4-9BCD-39BD9340E988}"/>
                  </a:ext>
                </a:extLst>
              </p:cNvPr>
              <p:cNvSpPr/>
              <p:nvPr/>
            </p:nvSpPr>
            <p:spPr>
              <a:xfrm rot="10800000">
                <a:off x="3011873" y="3722914"/>
                <a:ext cx="1417320" cy="1417320"/>
              </a:xfrm>
              <a:prstGeom prst="arc">
                <a:avLst>
                  <a:gd name="adj1" fmla="val 16211550"/>
                  <a:gd name="adj2" fmla="val 5391112"/>
                </a:avLst>
              </a:prstGeom>
              <a:ln w="635000">
                <a:solidFill>
                  <a:schemeClr val="bg2">
                    <a:lumMod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350"/>
              </a:p>
            </p:txBody>
          </p:sp>
          <p:cxnSp>
            <p:nvCxnSpPr>
              <p:cNvPr id="9" name="Straight Connector 8">
                <a:extLst>
                  <a:ext uri="{FF2B5EF4-FFF2-40B4-BE49-F238E27FC236}">
                    <a16:creationId xmlns:a16="http://schemas.microsoft.com/office/drawing/2014/main" xmlns="" id="{ECB72E78-9188-4053-B2B2-F2FB7A719315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3685084" y="3722912"/>
                <a:ext cx="3245350" cy="4"/>
              </a:xfrm>
              <a:prstGeom prst="line">
                <a:avLst/>
              </a:prstGeom>
              <a:ln w="635000">
                <a:solidFill>
                  <a:schemeClr val="bg2">
                    <a:lumMod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Connector 11">
                <a:extLst>
                  <a:ext uri="{FF2B5EF4-FFF2-40B4-BE49-F238E27FC236}">
                    <a16:creationId xmlns:a16="http://schemas.microsoft.com/office/drawing/2014/main" xmlns="" id="{94E57699-59F1-4F0D-827E-E23691CF6BD8}"/>
                  </a:ext>
                </a:extLst>
              </p:cNvPr>
              <p:cNvCxnSpPr>
                <a:cxnSpLocks/>
                <a:stCxn id="38" idx="0"/>
              </p:cNvCxnSpPr>
              <p:nvPr/>
            </p:nvCxnSpPr>
            <p:spPr>
              <a:xfrm>
                <a:off x="3718153" y="5140230"/>
                <a:ext cx="5486400" cy="0"/>
              </a:xfrm>
              <a:prstGeom prst="line">
                <a:avLst/>
              </a:prstGeom>
              <a:ln w="635000" cap="rnd">
                <a:solidFill>
                  <a:schemeClr val="bg2">
                    <a:lumMod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Straight Connector 72">
                <a:extLst>
                  <a:ext uri="{FF2B5EF4-FFF2-40B4-BE49-F238E27FC236}">
                    <a16:creationId xmlns:a16="http://schemas.microsoft.com/office/drawing/2014/main" xmlns="" id="{570A1428-84CC-41EE-A06C-C0EFD78BCB89}"/>
                  </a:ext>
                </a:extLst>
              </p:cNvPr>
              <p:cNvCxnSpPr/>
              <p:nvPr/>
            </p:nvCxnSpPr>
            <p:spPr>
              <a:xfrm>
                <a:off x="1475820" y="2305589"/>
                <a:ext cx="5486400" cy="4"/>
              </a:xfrm>
              <a:prstGeom prst="line">
                <a:avLst/>
              </a:prstGeom>
              <a:ln w="635000" cap="rnd">
                <a:solidFill>
                  <a:schemeClr val="bg2">
                    <a:lumMod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7" name="Group 26">
              <a:extLst>
                <a:ext uri="{FF2B5EF4-FFF2-40B4-BE49-F238E27FC236}">
                  <a16:creationId xmlns:a16="http://schemas.microsoft.com/office/drawing/2014/main" xmlns="" id="{9F295EA6-9373-4E6A-971B-1D1A52E16064}"/>
                </a:ext>
              </a:extLst>
            </p:cNvPr>
            <p:cNvGrpSpPr/>
            <p:nvPr/>
          </p:nvGrpSpPr>
          <p:grpSpPr>
            <a:xfrm>
              <a:off x="2249359" y="2305589"/>
              <a:ext cx="7646957" cy="2834645"/>
              <a:chOff x="1475820" y="2305589"/>
              <a:chExt cx="7646957" cy="2834645"/>
            </a:xfrm>
          </p:grpSpPr>
          <p:sp>
            <p:nvSpPr>
              <p:cNvPr id="28" name="Arc 27">
                <a:extLst>
                  <a:ext uri="{FF2B5EF4-FFF2-40B4-BE49-F238E27FC236}">
                    <a16:creationId xmlns:a16="http://schemas.microsoft.com/office/drawing/2014/main" xmlns="" id="{F2E49456-4956-4891-9EE2-EE4551A71AFA}"/>
                  </a:ext>
                </a:extLst>
              </p:cNvPr>
              <p:cNvSpPr/>
              <p:nvPr/>
            </p:nvSpPr>
            <p:spPr>
              <a:xfrm>
                <a:off x="6186325" y="2305594"/>
                <a:ext cx="1417320" cy="1417320"/>
              </a:xfrm>
              <a:prstGeom prst="arc">
                <a:avLst>
                  <a:gd name="adj1" fmla="val 16211550"/>
                  <a:gd name="adj2" fmla="val 5391112"/>
                </a:avLst>
              </a:prstGeom>
              <a:ln w="47625">
                <a:solidFill>
                  <a:schemeClr val="bg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350"/>
              </a:p>
            </p:txBody>
          </p:sp>
          <p:sp>
            <p:nvSpPr>
              <p:cNvPr id="29" name="Arc 28">
                <a:extLst>
                  <a:ext uri="{FF2B5EF4-FFF2-40B4-BE49-F238E27FC236}">
                    <a16:creationId xmlns:a16="http://schemas.microsoft.com/office/drawing/2014/main" xmlns="" id="{CCD3104B-4EC0-4732-976B-E61B97F1EEDD}"/>
                  </a:ext>
                </a:extLst>
              </p:cNvPr>
              <p:cNvSpPr/>
              <p:nvPr/>
            </p:nvSpPr>
            <p:spPr>
              <a:xfrm rot="10800000">
                <a:off x="2930098" y="3722914"/>
                <a:ext cx="1417320" cy="1417320"/>
              </a:xfrm>
              <a:prstGeom prst="arc">
                <a:avLst>
                  <a:gd name="adj1" fmla="val 16211550"/>
                  <a:gd name="adj2" fmla="val 5391112"/>
                </a:avLst>
              </a:prstGeom>
              <a:ln w="47625">
                <a:solidFill>
                  <a:schemeClr val="bg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350"/>
              </a:p>
            </p:txBody>
          </p:sp>
          <p:cxnSp>
            <p:nvCxnSpPr>
              <p:cNvPr id="30" name="Straight Connector 29">
                <a:extLst>
                  <a:ext uri="{FF2B5EF4-FFF2-40B4-BE49-F238E27FC236}">
                    <a16:creationId xmlns:a16="http://schemas.microsoft.com/office/drawing/2014/main" xmlns="" id="{C2655F35-FEEA-48D3-8653-958B1F07682E}"/>
                  </a:ext>
                </a:extLst>
              </p:cNvPr>
              <p:cNvCxnSpPr>
                <a:cxnSpLocks/>
                <a:endCxn id="28" idx="2"/>
              </p:cNvCxnSpPr>
              <p:nvPr/>
            </p:nvCxnSpPr>
            <p:spPr>
              <a:xfrm flipV="1">
                <a:off x="3685084" y="3722912"/>
                <a:ext cx="3211733" cy="7"/>
              </a:xfrm>
              <a:prstGeom prst="line">
                <a:avLst/>
              </a:prstGeom>
              <a:ln w="47625">
                <a:solidFill>
                  <a:schemeClr val="bg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>
                <a:extLst>
                  <a:ext uri="{FF2B5EF4-FFF2-40B4-BE49-F238E27FC236}">
                    <a16:creationId xmlns:a16="http://schemas.microsoft.com/office/drawing/2014/main" xmlns="" id="{D66702A1-B247-4A57-80A9-A8B943239AC6}"/>
                  </a:ext>
                </a:extLst>
              </p:cNvPr>
              <p:cNvCxnSpPr>
                <a:cxnSpLocks/>
                <a:stCxn id="38" idx="0"/>
              </p:cNvCxnSpPr>
              <p:nvPr/>
            </p:nvCxnSpPr>
            <p:spPr>
              <a:xfrm>
                <a:off x="3718153" y="5140230"/>
                <a:ext cx="5404624" cy="0"/>
              </a:xfrm>
              <a:prstGeom prst="line">
                <a:avLst/>
              </a:prstGeom>
              <a:ln w="47625">
                <a:solidFill>
                  <a:schemeClr val="bg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>
                <a:extLst>
                  <a:ext uri="{FF2B5EF4-FFF2-40B4-BE49-F238E27FC236}">
                    <a16:creationId xmlns:a16="http://schemas.microsoft.com/office/drawing/2014/main" xmlns="" id="{E513FD9F-1DD5-41DA-8405-8E73E998EF7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475820" y="2305589"/>
                <a:ext cx="5306914" cy="0"/>
              </a:xfrm>
              <a:prstGeom prst="line">
                <a:avLst/>
              </a:prstGeom>
              <a:ln w="47625">
                <a:solidFill>
                  <a:schemeClr val="bg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3" name="Oval 2">
            <a:extLst>
              <a:ext uri="{FF2B5EF4-FFF2-40B4-BE49-F238E27FC236}">
                <a16:creationId xmlns:a16="http://schemas.microsoft.com/office/drawing/2014/main" xmlns="" id="{CA17634E-AAA3-4840-8487-07315886BF16}"/>
              </a:ext>
            </a:extLst>
          </p:cNvPr>
          <p:cNvSpPr/>
          <p:nvPr/>
        </p:nvSpPr>
        <p:spPr>
          <a:xfrm>
            <a:off x="3661128" y="1476247"/>
            <a:ext cx="763571" cy="724138"/>
          </a:xfrm>
          <a:prstGeom prst="ellipse">
            <a:avLst/>
          </a:prstGeom>
          <a:gradFill>
            <a:gsLst>
              <a:gs pos="0">
                <a:schemeClr val="bg1"/>
              </a:gs>
              <a:gs pos="50000">
                <a:schemeClr val="bg1">
                  <a:lumMod val="95000"/>
                </a:schemeClr>
              </a:gs>
              <a:gs pos="100000">
                <a:schemeClr val="bg1">
                  <a:lumMod val="85000"/>
                </a:schemeClr>
              </a:gs>
            </a:gsLst>
          </a:gradFill>
          <a:ln w="28575">
            <a:solidFill>
              <a:srgbClr val="CC3399"/>
            </a:solidFill>
          </a:ln>
          <a:effectLst>
            <a:outerShdw blurRad="101600" dist="19050" dir="5400000" algn="ctr" rotWithShape="0">
              <a:srgbClr val="000000">
                <a:alpha val="63000"/>
              </a:srgb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b="1" dirty="0">
                <a:solidFill>
                  <a:srgbClr val="FF0000"/>
                </a:solidFill>
              </a:rPr>
              <a:t>Year 1</a:t>
            </a: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xmlns="" id="{9410F4CE-3E97-4570-A807-A514472A5A4E}"/>
              </a:ext>
            </a:extLst>
          </p:cNvPr>
          <p:cNvSpPr/>
          <p:nvPr/>
        </p:nvSpPr>
        <p:spPr>
          <a:xfrm>
            <a:off x="5677350" y="1471338"/>
            <a:ext cx="763571" cy="763571"/>
          </a:xfrm>
          <a:prstGeom prst="ellipse">
            <a:avLst/>
          </a:prstGeom>
          <a:gradFill>
            <a:gsLst>
              <a:gs pos="0">
                <a:schemeClr val="bg1"/>
              </a:gs>
              <a:gs pos="50000">
                <a:schemeClr val="bg1">
                  <a:lumMod val="95000"/>
                </a:schemeClr>
              </a:gs>
              <a:gs pos="100000">
                <a:schemeClr val="bg1">
                  <a:lumMod val="85000"/>
                </a:schemeClr>
              </a:gs>
            </a:gsLst>
          </a:gradFill>
          <a:ln w="28575">
            <a:solidFill>
              <a:srgbClr val="CC3399"/>
            </a:solidFill>
          </a:ln>
          <a:effectLst>
            <a:outerShdw blurRad="101600" dist="19050" dir="5400000" algn="ctr" rotWithShape="0">
              <a:srgbClr val="000000">
                <a:alpha val="63000"/>
              </a:srgb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b="1" dirty="0">
                <a:solidFill>
                  <a:srgbClr val="7030A0"/>
                </a:solidFill>
              </a:rPr>
              <a:t>Year 2</a:t>
            </a: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xmlns="" id="{0ED586BA-7236-43AA-85C0-6522BD4A1424}"/>
              </a:ext>
            </a:extLst>
          </p:cNvPr>
          <p:cNvSpPr/>
          <p:nvPr/>
        </p:nvSpPr>
        <p:spPr>
          <a:xfrm>
            <a:off x="2703190" y="3206083"/>
            <a:ext cx="763571" cy="763571"/>
          </a:xfrm>
          <a:prstGeom prst="ellipse">
            <a:avLst/>
          </a:prstGeom>
          <a:gradFill>
            <a:gsLst>
              <a:gs pos="0">
                <a:schemeClr val="bg1"/>
              </a:gs>
              <a:gs pos="50000">
                <a:schemeClr val="bg1">
                  <a:lumMod val="95000"/>
                </a:schemeClr>
              </a:gs>
              <a:gs pos="100000">
                <a:schemeClr val="bg1">
                  <a:lumMod val="85000"/>
                </a:schemeClr>
              </a:gs>
            </a:gsLst>
          </a:gradFill>
          <a:ln w="28575">
            <a:solidFill>
              <a:srgbClr val="CC3399"/>
            </a:solidFill>
          </a:ln>
          <a:effectLst>
            <a:outerShdw blurRad="101600" dist="19050" dir="5400000" algn="ctr" rotWithShape="0">
              <a:srgbClr val="000000">
                <a:alpha val="63000"/>
              </a:srgb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b="1" dirty="0">
                <a:solidFill>
                  <a:srgbClr val="C00000"/>
                </a:solidFill>
              </a:rPr>
              <a:t>Year 4</a:t>
            </a:r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xmlns="" id="{9C944C50-800D-4ED3-A095-E15D9F1253BE}"/>
              </a:ext>
            </a:extLst>
          </p:cNvPr>
          <p:cNvSpPr/>
          <p:nvPr/>
        </p:nvSpPr>
        <p:spPr>
          <a:xfrm>
            <a:off x="5727800" y="3161557"/>
            <a:ext cx="763571" cy="763571"/>
          </a:xfrm>
          <a:prstGeom prst="ellipse">
            <a:avLst/>
          </a:prstGeom>
          <a:gradFill>
            <a:gsLst>
              <a:gs pos="0">
                <a:schemeClr val="bg1"/>
              </a:gs>
              <a:gs pos="50000">
                <a:schemeClr val="bg1">
                  <a:lumMod val="95000"/>
                </a:schemeClr>
              </a:gs>
              <a:gs pos="100000">
                <a:schemeClr val="bg1">
                  <a:lumMod val="85000"/>
                </a:schemeClr>
              </a:gs>
            </a:gsLst>
          </a:gradFill>
          <a:ln w="28575">
            <a:solidFill>
              <a:srgbClr val="CC3399"/>
            </a:solidFill>
          </a:ln>
          <a:effectLst>
            <a:outerShdw blurRad="101600" dist="19050" dir="5400000" algn="ctr" rotWithShape="0">
              <a:srgbClr val="000000">
                <a:alpha val="63000"/>
              </a:srgb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b="1" dirty="0">
                <a:solidFill>
                  <a:srgbClr val="0070C0"/>
                </a:solidFill>
              </a:rPr>
              <a:t>Year 3</a:t>
            </a:r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xmlns="" id="{53C6E333-DC08-412B-85B1-0B37F47ED578}"/>
              </a:ext>
            </a:extLst>
          </p:cNvPr>
          <p:cNvSpPr/>
          <p:nvPr/>
        </p:nvSpPr>
        <p:spPr>
          <a:xfrm>
            <a:off x="3969637" y="4827420"/>
            <a:ext cx="763571" cy="763571"/>
          </a:xfrm>
          <a:prstGeom prst="ellipse">
            <a:avLst/>
          </a:prstGeom>
          <a:gradFill>
            <a:gsLst>
              <a:gs pos="0">
                <a:schemeClr val="bg1"/>
              </a:gs>
              <a:gs pos="50000">
                <a:schemeClr val="bg1">
                  <a:lumMod val="95000"/>
                </a:schemeClr>
              </a:gs>
              <a:gs pos="100000">
                <a:schemeClr val="bg1">
                  <a:lumMod val="85000"/>
                </a:schemeClr>
              </a:gs>
            </a:gsLst>
          </a:gradFill>
          <a:ln w="28575">
            <a:solidFill>
              <a:srgbClr val="CC3399"/>
            </a:solidFill>
          </a:ln>
          <a:effectLst>
            <a:outerShdw blurRad="101600" dist="19050" dir="5400000" algn="ctr" rotWithShape="0">
              <a:srgbClr val="000000">
                <a:alpha val="63000"/>
              </a:srgb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b="1" dirty="0">
                <a:solidFill>
                  <a:srgbClr val="00B09B"/>
                </a:solidFill>
              </a:rPr>
              <a:t>Year 5</a:t>
            </a:r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xmlns="" id="{CE512246-2643-4F76-B534-1711CA5DDB29}"/>
              </a:ext>
            </a:extLst>
          </p:cNvPr>
          <p:cNvSpPr/>
          <p:nvPr/>
        </p:nvSpPr>
        <p:spPr>
          <a:xfrm>
            <a:off x="6691011" y="4834883"/>
            <a:ext cx="763571" cy="763571"/>
          </a:xfrm>
          <a:prstGeom prst="ellipse">
            <a:avLst/>
          </a:prstGeom>
          <a:gradFill>
            <a:gsLst>
              <a:gs pos="0">
                <a:schemeClr val="bg1"/>
              </a:gs>
              <a:gs pos="50000">
                <a:schemeClr val="bg1">
                  <a:lumMod val="95000"/>
                </a:schemeClr>
              </a:gs>
              <a:gs pos="100000">
                <a:schemeClr val="bg1">
                  <a:lumMod val="85000"/>
                </a:schemeClr>
              </a:gs>
            </a:gsLst>
          </a:gradFill>
          <a:ln w="38100">
            <a:solidFill>
              <a:srgbClr val="CC3399"/>
            </a:solidFill>
          </a:ln>
          <a:effectLst>
            <a:outerShdw blurRad="101600" dist="19050" dir="5400000" algn="ctr" rotWithShape="0">
              <a:srgbClr val="000000">
                <a:alpha val="63000"/>
              </a:srgb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b="1" dirty="0">
                <a:solidFill>
                  <a:srgbClr val="CC3399"/>
                </a:solidFill>
              </a:rPr>
              <a:t>Year 6</a:t>
            </a:r>
          </a:p>
        </p:txBody>
      </p:sp>
      <p:sp>
        <p:nvSpPr>
          <p:cNvPr id="89" name="Arc 88">
            <a:extLst>
              <a:ext uri="{FF2B5EF4-FFF2-40B4-BE49-F238E27FC236}">
                <a16:creationId xmlns:a16="http://schemas.microsoft.com/office/drawing/2014/main" xmlns="" id="{9ED5088A-9F28-4B05-8020-8D5FE0968BD2}"/>
              </a:ext>
            </a:extLst>
          </p:cNvPr>
          <p:cNvSpPr/>
          <p:nvPr/>
        </p:nvSpPr>
        <p:spPr>
          <a:xfrm rot="10800000">
            <a:off x="3191406" y="3945668"/>
            <a:ext cx="442438" cy="838179"/>
          </a:xfrm>
          <a:prstGeom prst="arc">
            <a:avLst>
              <a:gd name="adj1" fmla="val 16211550"/>
              <a:gd name="adj2" fmla="val 5391112"/>
            </a:avLst>
          </a:prstGeom>
          <a:ln w="22225">
            <a:solidFill>
              <a:srgbClr val="CC3399"/>
            </a:solidFill>
            <a:prstDash val="sysDash"/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90" name="Arc 89">
            <a:extLst>
              <a:ext uri="{FF2B5EF4-FFF2-40B4-BE49-F238E27FC236}">
                <a16:creationId xmlns:a16="http://schemas.microsoft.com/office/drawing/2014/main" xmlns="" id="{4E010217-4374-4F88-89CA-F8F336E6FB11}"/>
              </a:ext>
            </a:extLst>
          </p:cNvPr>
          <p:cNvSpPr/>
          <p:nvPr/>
        </p:nvSpPr>
        <p:spPr>
          <a:xfrm>
            <a:off x="5959794" y="2289871"/>
            <a:ext cx="465999" cy="767976"/>
          </a:xfrm>
          <a:prstGeom prst="arc">
            <a:avLst>
              <a:gd name="adj1" fmla="val 15955398"/>
              <a:gd name="adj2" fmla="val 5391112"/>
            </a:avLst>
          </a:prstGeom>
          <a:ln w="22225">
            <a:solidFill>
              <a:srgbClr val="CC3399"/>
            </a:solidFill>
            <a:prstDash val="sysDash"/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cxnSp>
        <p:nvCxnSpPr>
          <p:cNvPr id="92" name="Straight Arrow Connector 91">
            <a:extLst>
              <a:ext uri="{FF2B5EF4-FFF2-40B4-BE49-F238E27FC236}">
                <a16:creationId xmlns:a16="http://schemas.microsoft.com/office/drawing/2014/main" xmlns="" id="{AC8433A8-79C4-45BA-A932-25675C38CA10}"/>
              </a:ext>
            </a:extLst>
          </p:cNvPr>
          <p:cNvCxnSpPr/>
          <p:nvPr/>
        </p:nvCxnSpPr>
        <p:spPr>
          <a:xfrm>
            <a:off x="3342017" y="2297056"/>
            <a:ext cx="1190951" cy="0"/>
          </a:xfrm>
          <a:prstGeom prst="straightConnector1">
            <a:avLst/>
          </a:prstGeom>
          <a:ln w="22225">
            <a:solidFill>
              <a:srgbClr val="CC3399"/>
            </a:solidFill>
            <a:prstDash val="sysDash"/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Arrow Connector 92">
            <a:extLst>
              <a:ext uri="{FF2B5EF4-FFF2-40B4-BE49-F238E27FC236}">
                <a16:creationId xmlns:a16="http://schemas.microsoft.com/office/drawing/2014/main" xmlns="" id="{FF782D6B-B11D-4440-8E80-207C3E434648}"/>
              </a:ext>
            </a:extLst>
          </p:cNvPr>
          <p:cNvCxnSpPr/>
          <p:nvPr/>
        </p:nvCxnSpPr>
        <p:spPr>
          <a:xfrm>
            <a:off x="5380182" y="5660865"/>
            <a:ext cx="1190951" cy="0"/>
          </a:xfrm>
          <a:prstGeom prst="straightConnector1">
            <a:avLst/>
          </a:prstGeom>
          <a:ln w="22225">
            <a:solidFill>
              <a:srgbClr val="CC3399"/>
            </a:solidFill>
            <a:prstDash val="sysDash"/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Graphic 4" descr="Universal Access">
            <a:extLst>
              <a:ext uri="{FF2B5EF4-FFF2-40B4-BE49-F238E27FC236}">
                <a16:creationId xmlns:a16="http://schemas.microsoft.com/office/drawing/2014/main" xmlns="" id="{8FF05A06-848E-4B1E-B3F6-0BC22377CC8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497637" y="1655867"/>
            <a:ext cx="377632" cy="377632"/>
          </a:xfrm>
          <a:prstGeom prst="rect">
            <a:avLst/>
          </a:prstGeom>
        </p:spPr>
      </p:pic>
      <p:cxnSp>
        <p:nvCxnSpPr>
          <p:cNvPr id="111" name="Straight Arrow Connector 110">
            <a:extLst>
              <a:ext uri="{FF2B5EF4-FFF2-40B4-BE49-F238E27FC236}">
                <a16:creationId xmlns:a16="http://schemas.microsoft.com/office/drawing/2014/main" xmlns="" id="{B6377E5F-7FCE-4BD5-BF88-2A5DB306AA11}"/>
              </a:ext>
            </a:extLst>
          </p:cNvPr>
          <p:cNvCxnSpPr/>
          <p:nvPr/>
        </p:nvCxnSpPr>
        <p:spPr>
          <a:xfrm>
            <a:off x="1190008" y="2297035"/>
            <a:ext cx="1190951" cy="0"/>
          </a:xfrm>
          <a:prstGeom prst="straightConnector1">
            <a:avLst/>
          </a:prstGeom>
          <a:ln w="22225">
            <a:solidFill>
              <a:srgbClr val="CC3399"/>
            </a:solidFill>
            <a:prstDash val="sysDash"/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Graphic 7" descr="Head with gears">
            <a:extLst>
              <a:ext uri="{FF2B5EF4-FFF2-40B4-BE49-F238E27FC236}">
                <a16:creationId xmlns:a16="http://schemas.microsoft.com/office/drawing/2014/main" xmlns="" id="{BC1CB7CA-7166-460B-AE2F-ABF79F2BE5E7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p:blipFill>
        <p:spPr>
          <a:xfrm>
            <a:off x="7445910" y="3039928"/>
            <a:ext cx="400110" cy="400110"/>
          </a:xfrm>
          <a:prstGeom prst="rect">
            <a:avLst/>
          </a:prstGeom>
        </p:spPr>
      </p:pic>
      <p:pic>
        <p:nvPicPr>
          <p:cNvPr id="11" name="Graphic 10" descr="Trophy">
            <a:extLst>
              <a:ext uri="{FF2B5EF4-FFF2-40B4-BE49-F238E27FC236}">
                <a16:creationId xmlns:a16="http://schemas.microsoft.com/office/drawing/2014/main" xmlns="" id="{11767BE0-E2A1-4A3B-8012-672508E8609E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8"/>
              </a:ext>
            </a:extLst>
          </a:blip>
          <a:stretch>
            <a:fillRect/>
          </a:stretch>
        </p:blipFill>
        <p:spPr>
          <a:xfrm>
            <a:off x="7099177" y="562559"/>
            <a:ext cx="202705" cy="202705"/>
          </a:xfrm>
          <a:prstGeom prst="rect">
            <a:avLst/>
          </a:prstGeom>
        </p:spPr>
      </p:pic>
      <p:pic>
        <p:nvPicPr>
          <p:cNvPr id="15" name="Graphic 14" descr="Fruit bowl">
            <a:extLst>
              <a:ext uri="{FF2B5EF4-FFF2-40B4-BE49-F238E27FC236}">
                <a16:creationId xmlns:a16="http://schemas.microsoft.com/office/drawing/2014/main" xmlns="" id="{58502C4A-AB3F-4B63-AD99-9391C53F16B4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0"/>
              </a:ext>
            </a:extLst>
          </a:blip>
          <a:stretch>
            <a:fillRect/>
          </a:stretch>
        </p:blipFill>
        <p:spPr>
          <a:xfrm>
            <a:off x="8069823" y="3102792"/>
            <a:ext cx="220812" cy="220812"/>
          </a:xfrm>
          <a:prstGeom prst="rect">
            <a:avLst/>
          </a:prstGeom>
        </p:spPr>
      </p:pic>
      <p:pic>
        <p:nvPicPr>
          <p:cNvPr id="17" name="Graphic 16" descr="Dragon dance">
            <a:extLst>
              <a:ext uri="{FF2B5EF4-FFF2-40B4-BE49-F238E27FC236}">
                <a16:creationId xmlns:a16="http://schemas.microsoft.com/office/drawing/2014/main" xmlns="" id="{B5ABB20A-A312-4252-A97D-FD54ABDCE58A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2"/>
              </a:ext>
            </a:extLst>
          </a:blip>
          <a:stretch>
            <a:fillRect/>
          </a:stretch>
        </p:blipFill>
        <p:spPr>
          <a:xfrm>
            <a:off x="7682702" y="1337476"/>
            <a:ext cx="391438" cy="391438"/>
          </a:xfrm>
          <a:prstGeom prst="rect">
            <a:avLst/>
          </a:prstGeom>
        </p:spPr>
      </p:pic>
      <p:pic>
        <p:nvPicPr>
          <p:cNvPr id="20" name="Graphic 19" descr="Sleep">
            <a:extLst>
              <a:ext uri="{FF2B5EF4-FFF2-40B4-BE49-F238E27FC236}">
                <a16:creationId xmlns:a16="http://schemas.microsoft.com/office/drawing/2014/main" xmlns="" id="{887B23A9-4328-47C0-B7F2-6DC96D4D3EA8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4"/>
              </a:ext>
            </a:extLst>
          </a:blip>
          <a:stretch>
            <a:fillRect/>
          </a:stretch>
        </p:blipFill>
        <p:spPr>
          <a:xfrm>
            <a:off x="7804958" y="3116155"/>
            <a:ext cx="244540" cy="244540"/>
          </a:xfrm>
          <a:prstGeom prst="rect">
            <a:avLst/>
          </a:prstGeom>
        </p:spPr>
      </p:pic>
      <p:pic>
        <p:nvPicPr>
          <p:cNvPr id="35" name="Graphic 34" descr="Shower">
            <a:extLst>
              <a:ext uri="{FF2B5EF4-FFF2-40B4-BE49-F238E27FC236}">
                <a16:creationId xmlns:a16="http://schemas.microsoft.com/office/drawing/2014/main" xmlns="" id="{E06DF31D-4B97-4634-B8F6-6162D3427796}"/>
              </a:ext>
            </a:extLst>
          </p:cNvPr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6"/>
              </a:ext>
            </a:extLst>
          </a:blip>
          <a:stretch>
            <a:fillRect/>
          </a:stretch>
        </p:blipFill>
        <p:spPr>
          <a:xfrm>
            <a:off x="7928159" y="2297035"/>
            <a:ext cx="219078" cy="219078"/>
          </a:xfrm>
          <a:prstGeom prst="rect">
            <a:avLst/>
          </a:prstGeom>
        </p:spPr>
      </p:pic>
      <p:pic>
        <p:nvPicPr>
          <p:cNvPr id="40" name="Graphic 39" descr="Highway scene">
            <a:extLst>
              <a:ext uri="{FF2B5EF4-FFF2-40B4-BE49-F238E27FC236}">
                <a16:creationId xmlns:a16="http://schemas.microsoft.com/office/drawing/2014/main" xmlns="" id="{8F11A269-FFDB-42BC-A85C-7B09CF75D26E}"/>
              </a:ext>
            </a:extLst>
          </p:cNvPr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8"/>
              </a:ext>
            </a:extLst>
          </a:blip>
          <a:stretch>
            <a:fillRect/>
          </a:stretch>
        </p:blipFill>
        <p:spPr>
          <a:xfrm>
            <a:off x="1083771" y="4406605"/>
            <a:ext cx="282866" cy="282866"/>
          </a:xfrm>
          <a:prstGeom prst="rect">
            <a:avLst/>
          </a:prstGeom>
        </p:spPr>
      </p:pic>
      <p:pic>
        <p:nvPicPr>
          <p:cNvPr id="42" name="Graphic 41" descr="Signpost">
            <a:extLst>
              <a:ext uri="{FF2B5EF4-FFF2-40B4-BE49-F238E27FC236}">
                <a16:creationId xmlns:a16="http://schemas.microsoft.com/office/drawing/2014/main" xmlns="" id="{092E43F9-F2BC-4C2B-A6DD-131C1FF44BDE}"/>
              </a:ext>
            </a:extLst>
          </p:cNvPr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0"/>
              </a:ext>
            </a:extLst>
          </a:blip>
          <a:stretch>
            <a:fillRect/>
          </a:stretch>
        </p:blipFill>
        <p:spPr>
          <a:xfrm>
            <a:off x="1885791" y="3544120"/>
            <a:ext cx="303892" cy="303892"/>
          </a:xfrm>
          <a:prstGeom prst="rect">
            <a:avLst/>
          </a:prstGeom>
        </p:spPr>
      </p:pic>
      <p:pic>
        <p:nvPicPr>
          <p:cNvPr id="44" name="Graphic 43" descr="Gymnast Floor routine">
            <a:extLst>
              <a:ext uri="{FF2B5EF4-FFF2-40B4-BE49-F238E27FC236}">
                <a16:creationId xmlns:a16="http://schemas.microsoft.com/office/drawing/2014/main" xmlns="" id="{9E7D9EE5-5CC2-4501-94DA-F708D963CFF8}"/>
              </a:ext>
            </a:extLst>
          </p:cNvPr>
          <p:cNvPicPr>
            <a:picLocks noChangeAspect="1"/>
          </p:cNvPicPr>
          <p:nvPr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2"/>
              </a:ext>
            </a:extLst>
          </a:blip>
          <a:stretch>
            <a:fillRect/>
          </a:stretch>
        </p:blipFill>
        <p:spPr>
          <a:xfrm>
            <a:off x="2125683" y="5352061"/>
            <a:ext cx="290406" cy="290406"/>
          </a:xfrm>
          <a:prstGeom prst="rect">
            <a:avLst/>
          </a:prstGeom>
        </p:spPr>
      </p:pic>
      <p:pic>
        <p:nvPicPr>
          <p:cNvPr id="48" name="Graphic 47" descr="Swimming">
            <a:extLst>
              <a:ext uri="{FF2B5EF4-FFF2-40B4-BE49-F238E27FC236}">
                <a16:creationId xmlns:a16="http://schemas.microsoft.com/office/drawing/2014/main" xmlns="" id="{CD7B1811-C093-4A05-863C-E1FB1885AAE5}"/>
              </a:ext>
            </a:extLst>
          </p:cNvPr>
          <p:cNvPicPr>
            <a:picLocks noChangeAspect="1"/>
          </p:cNvPicPr>
          <p:nvPr/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4"/>
              </a:ext>
            </a:extLst>
          </a:blip>
          <a:stretch>
            <a:fillRect/>
          </a:stretch>
        </p:blipFill>
        <p:spPr>
          <a:xfrm>
            <a:off x="7714002" y="3937790"/>
            <a:ext cx="391438" cy="391438"/>
          </a:xfrm>
          <a:prstGeom prst="rect">
            <a:avLst/>
          </a:prstGeom>
        </p:spPr>
      </p:pic>
      <p:pic>
        <p:nvPicPr>
          <p:cNvPr id="50" name="Graphic 49" descr="Sport balls">
            <a:extLst>
              <a:ext uri="{FF2B5EF4-FFF2-40B4-BE49-F238E27FC236}">
                <a16:creationId xmlns:a16="http://schemas.microsoft.com/office/drawing/2014/main" xmlns="" id="{A8D31CB7-092D-4A13-8534-B9BB5325D0EB}"/>
              </a:ext>
            </a:extLst>
          </p:cNvPr>
          <p:cNvPicPr>
            <a:picLocks noChangeAspect="1"/>
          </p:cNvPicPr>
          <p:nvPr/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6"/>
              </a:ext>
            </a:extLst>
          </a:blip>
          <a:stretch>
            <a:fillRect/>
          </a:stretch>
        </p:blipFill>
        <p:spPr>
          <a:xfrm>
            <a:off x="4710111" y="3870449"/>
            <a:ext cx="216224" cy="216224"/>
          </a:xfrm>
          <a:prstGeom prst="rect">
            <a:avLst/>
          </a:prstGeom>
        </p:spPr>
      </p:pic>
      <p:pic>
        <p:nvPicPr>
          <p:cNvPr id="52" name="Graphic 51" descr="Tennis racket and ball">
            <a:extLst>
              <a:ext uri="{FF2B5EF4-FFF2-40B4-BE49-F238E27FC236}">
                <a16:creationId xmlns:a16="http://schemas.microsoft.com/office/drawing/2014/main" xmlns="" id="{F6FF5A6F-97A0-4B3F-8815-5F5B6D322A71}"/>
              </a:ext>
            </a:extLst>
          </p:cNvPr>
          <p:cNvPicPr>
            <a:picLocks noChangeAspect="1"/>
          </p:cNvPicPr>
          <p:nvPr/>
        </p:nvPicPr>
        <p:blipFill>
          <a:blip r:embed="rId2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8"/>
              </a:ext>
            </a:extLst>
          </a:blip>
          <a:stretch>
            <a:fillRect/>
          </a:stretch>
        </p:blipFill>
        <p:spPr>
          <a:xfrm>
            <a:off x="4203029" y="3849604"/>
            <a:ext cx="242003" cy="242003"/>
          </a:xfrm>
          <a:prstGeom prst="rect">
            <a:avLst/>
          </a:prstGeom>
        </p:spPr>
      </p:pic>
      <p:pic>
        <p:nvPicPr>
          <p:cNvPr id="54" name="Graphic 53" descr="Cricket bat and ball">
            <a:extLst>
              <a:ext uri="{FF2B5EF4-FFF2-40B4-BE49-F238E27FC236}">
                <a16:creationId xmlns:a16="http://schemas.microsoft.com/office/drawing/2014/main" xmlns="" id="{E89B91BC-AE98-4899-9A59-AB72B039772D}"/>
              </a:ext>
            </a:extLst>
          </p:cNvPr>
          <p:cNvPicPr>
            <a:picLocks noChangeAspect="1"/>
          </p:cNvPicPr>
          <p:nvPr/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0"/>
              </a:ext>
            </a:extLst>
          </a:blip>
          <a:stretch>
            <a:fillRect/>
          </a:stretch>
        </p:blipFill>
        <p:spPr>
          <a:xfrm>
            <a:off x="4443244" y="3847638"/>
            <a:ext cx="227510" cy="227510"/>
          </a:xfrm>
          <a:prstGeom prst="rect">
            <a:avLst/>
          </a:prstGeom>
        </p:spPr>
      </p:pic>
      <p:pic>
        <p:nvPicPr>
          <p:cNvPr id="114" name="Graphic 113" descr="Head with gears">
            <a:extLst>
              <a:ext uri="{FF2B5EF4-FFF2-40B4-BE49-F238E27FC236}">
                <a16:creationId xmlns:a16="http://schemas.microsoft.com/office/drawing/2014/main" xmlns="" id="{727B278F-47BE-40E4-8152-8795266E0F90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p:blipFill>
        <p:spPr>
          <a:xfrm>
            <a:off x="7445910" y="2173924"/>
            <a:ext cx="400110" cy="400110"/>
          </a:xfrm>
          <a:prstGeom prst="rect">
            <a:avLst/>
          </a:prstGeom>
        </p:spPr>
      </p:pic>
      <p:pic>
        <p:nvPicPr>
          <p:cNvPr id="116" name="Graphic 115" descr="Head with gears">
            <a:extLst>
              <a:ext uri="{FF2B5EF4-FFF2-40B4-BE49-F238E27FC236}">
                <a16:creationId xmlns:a16="http://schemas.microsoft.com/office/drawing/2014/main" xmlns="" id="{487BEE61-0F5A-4E91-876C-DB75DA59ADB5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p:blipFill>
        <p:spPr>
          <a:xfrm>
            <a:off x="3572339" y="3902742"/>
            <a:ext cx="400110" cy="400110"/>
          </a:xfrm>
          <a:prstGeom prst="rect">
            <a:avLst/>
          </a:prstGeom>
        </p:spPr>
      </p:pic>
      <p:grpSp>
        <p:nvGrpSpPr>
          <p:cNvPr id="118" name="Group 117">
            <a:extLst>
              <a:ext uri="{FF2B5EF4-FFF2-40B4-BE49-F238E27FC236}">
                <a16:creationId xmlns:a16="http://schemas.microsoft.com/office/drawing/2014/main" xmlns="" id="{AF0D0F12-6EA1-42F7-9AA1-FE142BABDAC6}"/>
              </a:ext>
            </a:extLst>
          </p:cNvPr>
          <p:cNvGrpSpPr/>
          <p:nvPr/>
        </p:nvGrpSpPr>
        <p:grpSpPr>
          <a:xfrm>
            <a:off x="7131993" y="3982673"/>
            <a:ext cx="1682964" cy="760812"/>
            <a:chOff x="249702" y="4880489"/>
            <a:chExt cx="2202816" cy="760812"/>
          </a:xfrm>
        </p:grpSpPr>
        <p:sp>
          <p:nvSpPr>
            <p:cNvPr id="119" name="TextBox 118">
              <a:extLst>
                <a:ext uri="{FF2B5EF4-FFF2-40B4-BE49-F238E27FC236}">
                  <a16:creationId xmlns:a16="http://schemas.microsoft.com/office/drawing/2014/main" xmlns="" id="{6B6593A6-97C1-4CDD-92B1-FB78845451EF}"/>
                </a:ext>
              </a:extLst>
            </p:cNvPr>
            <p:cNvSpPr txBox="1"/>
            <p:nvPr/>
          </p:nvSpPr>
          <p:spPr>
            <a:xfrm>
              <a:off x="249702" y="4880489"/>
              <a:ext cx="2202816" cy="27699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1200" b="1" noProof="1">
                  <a:solidFill>
                    <a:srgbClr val="CC3399"/>
                  </a:solidFill>
                </a:rPr>
                <a:t>Swimming</a:t>
              </a:r>
            </a:p>
          </p:txBody>
        </p:sp>
        <p:sp>
          <p:nvSpPr>
            <p:cNvPr id="120" name="TextBox 119">
              <a:extLst>
                <a:ext uri="{FF2B5EF4-FFF2-40B4-BE49-F238E27FC236}">
                  <a16:creationId xmlns:a16="http://schemas.microsoft.com/office/drawing/2014/main" xmlns="" id="{69944467-DEF3-4F7A-B81A-6F03B7524661}"/>
                </a:ext>
              </a:extLst>
            </p:cNvPr>
            <p:cNvSpPr txBox="1"/>
            <p:nvPr/>
          </p:nvSpPr>
          <p:spPr>
            <a:xfrm>
              <a:off x="255548" y="5133470"/>
              <a:ext cx="2196970" cy="5078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900" b="1" noProof="1">
                  <a:solidFill>
                    <a:srgbClr val="CC3399"/>
                  </a:solidFill>
                </a:rPr>
                <a:t>All pupils will be able to swim 25 m</a:t>
              </a:r>
            </a:p>
            <a:p>
              <a:r>
                <a:rPr lang="en-US" sz="900" b="1" noProof="1">
                  <a:solidFill>
                    <a:srgbClr val="CC3399"/>
                  </a:solidFill>
                </a:rPr>
                <a:t>Interventions to support those who cannot</a:t>
              </a:r>
            </a:p>
          </p:txBody>
        </p:sp>
      </p:grpSp>
      <p:grpSp>
        <p:nvGrpSpPr>
          <p:cNvPr id="121" name="Group 120">
            <a:extLst>
              <a:ext uri="{FF2B5EF4-FFF2-40B4-BE49-F238E27FC236}">
                <a16:creationId xmlns:a16="http://schemas.microsoft.com/office/drawing/2014/main" xmlns="" id="{11276A74-8BEF-4338-BC07-C41274BA0C50}"/>
              </a:ext>
            </a:extLst>
          </p:cNvPr>
          <p:cNvGrpSpPr/>
          <p:nvPr/>
        </p:nvGrpSpPr>
        <p:grpSpPr>
          <a:xfrm>
            <a:off x="742665" y="4427861"/>
            <a:ext cx="1446902" cy="822367"/>
            <a:chOff x="249702" y="4895878"/>
            <a:chExt cx="2202816" cy="822367"/>
          </a:xfrm>
        </p:grpSpPr>
        <p:sp>
          <p:nvSpPr>
            <p:cNvPr id="122" name="TextBox 121">
              <a:extLst>
                <a:ext uri="{FF2B5EF4-FFF2-40B4-BE49-F238E27FC236}">
                  <a16:creationId xmlns:a16="http://schemas.microsoft.com/office/drawing/2014/main" xmlns="" id="{C9AA07B9-B4CE-4605-928C-15C02D0A6CCB}"/>
                </a:ext>
              </a:extLst>
            </p:cNvPr>
            <p:cNvSpPr txBox="1"/>
            <p:nvPr/>
          </p:nvSpPr>
          <p:spPr>
            <a:xfrm>
              <a:off x="249702" y="4895878"/>
              <a:ext cx="2202816" cy="2616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050" b="1" noProof="1">
                  <a:solidFill>
                    <a:srgbClr val="CC3399"/>
                  </a:solidFill>
                </a:rPr>
                <a:t>OAA</a:t>
              </a:r>
            </a:p>
          </p:txBody>
        </p:sp>
        <p:sp>
          <p:nvSpPr>
            <p:cNvPr id="123" name="TextBox 122">
              <a:extLst>
                <a:ext uri="{FF2B5EF4-FFF2-40B4-BE49-F238E27FC236}">
                  <a16:creationId xmlns:a16="http://schemas.microsoft.com/office/drawing/2014/main" xmlns="" id="{AF443F34-B387-411B-ADBF-64223B1562AC}"/>
                </a:ext>
              </a:extLst>
            </p:cNvPr>
            <p:cNvSpPr txBox="1"/>
            <p:nvPr/>
          </p:nvSpPr>
          <p:spPr>
            <a:xfrm>
              <a:off x="255548" y="5133470"/>
              <a:ext cx="2196970" cy="58477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800" b="1" noProof="1">
                  <a:solidFill>
                    <a:srgbClr val="CC3399"/>
                  </a:solidFill>
                </a:rPr>
                <a:t>Pupils in KS2 will have the opportunity to visit different environments for OAA including residential</a:t>
              </a:r>
            </a:p>
          </p:txBody>
        </p:sp>
      </p:grpSp>
      <p:grpSp>
        <p:nvGrpSpPr>
          <p:cNvPr id="124" name="Group 123">
            <a:extLst>
              <a:ext uri="{FF2B5EF4-FFF2-40B4-BE49-F238E27FC236}">
                <a16:creationId xmlns:a16="http://schemas.microsoft.com/office/drawing/2014/main" xmlns="" id="{48280102-2F7A-4B3C-B04A-FB8157DC0533}"/>
              </a:ext>
            </a:extLst>
          </p:cNvPr>
          <p:cNvGrpSpPr/>
          <p:nvPr/>
        </p:nvGrpSpPr>
        <p:grpSpPr>
          <a:xfrm>
            <a:off x="7164047" y="1492784"/>
            <a:ext cx="1689838" cy="622313"/>
            <a:chOff x="249702" y="4880489"/>
            <a:chExt cx="2202816" cy="622313"/>
          </a:xfrm>
        </p:grpSpPr>
        <p:sp>
          <p:nvSpPr>
            <p:cNvPr id="125" name="TextBox 124">
              <a:extLst>
                <a:ext uri="{FF2B5EF4-FFF2-40B4-BE49-F238E27FC236}">
                  <a16:creationId xmlns:a16="http://schemas.microsoft.com/office/drawing/2014/main" xmlns="" id="{4A493221-5636-45B1-ACF0-3C41B36D4002}"/>
                </a:ext>
              </a:extLst>
            </p:cNvPr>
            <p:cNvSpPr txBox="1"/>
            <p:nvPr/>
          </p:nvSpPr>
          <p:spPr>
            <a:xfrm>
              <a:off x="249702" y="4880489"/>
              <a:ext cx="2202816" cy="27699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200" b="1" noProof="1">
                  <a:solidFill>
                    <a:srgbClr val="CC3399"/>
                  </a:solidFill>
                </a:rPr>
                <a:t>Dance</a:t>
              </a:r>
            </a:p>
          </p:txBody>
        </p:sp>
        <p:sp>
          <p:nvSpPr>
            <p:cNvPr id="126" name="TextBox 125">
              <a:extLst>
                <a:ext uri="{FF2B5EF4-FFF2-40B4-BE49-F238E27FC236}">
                  <a16:creationId xmlns:a16="http://schemas.microsoft.com/office/drawing/2014/main" xmlns="" id="{DF711671-E30F-46C7-986A-FE9F83B1714F}"/>
                </a:ext>
              </a:extLst>
            </p:cNvPr>
            <p:cNvSpPr txBox="1"/>
            <p:nvPr/>
          </p:nvSpPr>
          <p:spPr>
            <a:xfrm>
              <a:off x="255548" y="5133470"/>
              <a:ext cx="2196970" cy="36933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900" b="1" noProof="1">
                  <a:solidFill>
                    <a:srgbClr val="CC3399"/>
                  </a:solidFill>
                </a:rPr>
                <a:t>Children will start to explore different cultures through Dance</a:t>
              </a:r>
            </a:p>
          </p:txBody>
        </p:sp>
      </p:grpSp>
      <p:pic>
        <p:nvPicPr>
          <p:cNvPr id="127" name="Graphic 126" descr="Head with gears">
            <a:extLst>
              <a:ext uri="{FF2B5EF4-FFF2-40B4-BE49-F238E27FC236}">
                <a16:creationId xmlns:a16="http://schemas.microsoft.com/office/drawing/2014/main" xmlns="" id="{CBDD5795-EF83-40E0-B63E-5168E18B59D1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p:blipFill>
        <p:spPr>
          <a:xfrm>
            <a:off x="326824" y="4459167"/>
            <a:ext cx="400110" cy="400110"/>
          </a:xfrm>
          <a:prstGeom prst="rect">
            <a:avLst/>
          </a:prstGeom>
        </p:spPr>
      </p:pic>
      <p:grpSp>
        <p:nvGrpSpPr>
          <p:cNvPr id="128" name="Group 127">
            <a:extLst>
              <a:ext uri="{FF2B5EF4-FFF2-40B4-BE49-F238E27FC236}">
                <a16:creationId xmlns:a16="http://schemas.microsoft.com/office/drawing/2014/main" xmlns="" id="{F3F76BAA-3502-4FAD-8157-F25A92DA3C2B}"/>
              </a:ext>
            </a:extLst>
          </p:cNvPr>
          <p:cNvGrpSpPr/>
          <p:nvPr/>
        </p:nvGrpSpPr>
        <p:grpSpPr>
          <a:xfrm>
            <a:off x="7467024" y="3150327"/>
            <a:ext cx="1306333" cy="760812"/>
            <a:chOff x="249702" y="4880489"/>
            <a:chExt cx="2202816" cy="760812"/>
          </a:xfrm>
        </p:grpSpPr>
        <p:sp>
          <p:nvSpPr>
            <p:cNvPr id="129" name="TextBox 128">
              <a:extLst>
                <a:ext uri="{FF2B5EF4-FFF2-40B4-BE49-F238E27FC236}">
                  <a16:creationId xmlns:a16="http://schemas.microsoft.com/office/drawing/2014/main" xmlns="" id="{B6B761AF-6AD2-4809-B8D4-632202288F4D}"/>
                </a:ext>
              </a:extLst>
            </p:cNvPr>
            <p:cNvSpPr txBox="1"/>
            <p:nvPr/>
          </p:nvSpPr>
          <p:spPr>
            <a:xfrm>
              <a:off x="249702" y="4880489"/>
              <a:ext cx="2202816" cy="27699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1200" b="1" noProof="1">
                  <a:solidFill>
                    <a:srgbClr val="CC3399"/>
                  </a:solidFill>
                </a:rPr>
                <a:t>Health</a:t>
              </a:r>
            </a:p>
          </p:txBody>
        </p:sp>
        <p:sp>
          <p:nvSpPr>
            <p:cNvPr id="130" name="TextBox 129">
              <a:extLst>
                <a:ext uri="{FF2B5EF4-FFF2-40B4-BE49-F238E27FC236}">
                  <a16:creationId xmlns:a16="http://schemas.microsoft.com/office/drawing/2014/main" xmlns="" id="{A992CAE4-9A2E-45BE-908D-0662D55163BB}"/>
                </a:ext>
              </a:extLst>
            </p:cNvPr>
            <p:cNvSpPr txBox="1"/>
            <p:nvPr/>
          </p:nvSpPr>
          <p:spPr>
            <a:xfrm>
              <a:off x="255549" y="5133470"/>
              <a:ext cx="2196969" cy="5078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b="1" noProof="1">
                  <a:solidFill>
                    <a:srgbClr val="CC3399"/>
                  </a:solidFill>
                </a:rPr>
                <a:t>Children will learn about the importance of Healthy Eating, Sleep, Weii-being</a:t>
              </a:r>
            </a:p>
          </p:txBody>
        </p:sp>
      </p:grpSp>
      <p:grpSp>
        <p:nvGrpSpPr>
          <p:cNvPr id="134" name="Group 133">
            <a:extLst>
              <a:ext uri="{FF2B5EF4-FFF2-40B4-BE49-F238E27FC236}">
                <a16:creationId xmlns:a16="http://schemas.microsoft.com/office/drawing/2014/main" xmlns="" id="{C2164562-2A1F-4874-A5D1-AC2A65E83C0C}"/>
              </a:ext>
            </a:extLst>
          </p:cNvPr>
          <p:cNvGrpSpPr/>
          <p:nvPr/>
        </p:nvGrpSpPr>
        <p:grpSpPr>
          <a:xfrm>
            <a:off x="3994494" y="3865611"/>
            <a:ext cx="1716475" cy="862712"/>
            <a:chOff x="249702" y="4917089"/>
            <a:chExt cx="2202816" cy="862712"/>
          </a:xfrm>
        </p:grpSpPr>
        <p:sp>
          <p:nvSpPr>
            <p:cNvPr id="135" name="TextBox 134">
              <a:extLst>
                <a:ext uri="{FF2B5EF4-FFF2-40B4-BE49-F238E27FC236}">
                  <a16:creationId xmlns:a16="http://schemas.microsoft.com/office/drawing/2014/main" xmlns="" id="{A8B7235C-A5F4-4B69-A480-3A3D8065A110}"/>
                </a:ext>
              </a:extLst>
            </p:cNvPr>
            <p:cNvSpPr txBox="1"/>
            <p:nvPr/>
          </p:nvSpPr>
          <p:spPr>
            <a:xfrm>
              <a:off x="249702" y="4917089"/>
              <a:ext cx="2202816" cy="27699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1200" b="1" noProof="1">
                  <a:solidFill>
                    <a:srgbClr val="CC3399"/>
                  </a:solidFill>
                </a:rPr>
                <a:t>KS2 Games</a:t>
              </a:r>
            </a:p>
          </p:txBody>
        </p:sp>
        <p:sp>
          <p:nvSpPr>
            <p:cNvPr id="136" name="TextBox 135">
              <a:extLst>
                <a:ext uri="{FF2B5EF4-FFF2-40B4-BE49-F238E27FC236}">
                  <a16:creationId xmlns:a16="http://schemas.microsoft.com/office/drawing/2014/main" xmlns="" id="{B47D1625-2A13-4C5F-88D5-858497B32263}"/>
                </a:ext>
              </a:extLst>
            </p:cNvPr>
            <p:cNvSpPr txBox="1"/>
            <p:nvPr/>
          </p:nvSpPr>
          <p:spPr>
            <a:xfrm>
              <a:off x="255549" y="5133470"/>
              <a:ext cx="2196969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900" b="1" noProof="1">
                  <a:solidFill>
                    <a:srgbClr val="CC3399"/>
                  </a:solidFill>
                </a:rPr>
                <a:t>Will explore transferable skills, knowledge &amp; understanding</a:t>
              </a:r>
            </a:p>
          </p:txBody>
        </p:sp>
      </p:grpSp>
      <p:sp>
        <p:nvSpPr>
          <p:cNvPr id="137" name="Oval 136">
            <a:extLst>
              <a:ext uri="{FF2B5EF4-FFF2-40B4-BE49-F238E27FC236}">
                <a16:creationId xmlns:a16="http://schemas.microsoft.com/office/drawing/2014/main" xmlns="" id="{F5E89C69-938A-4359-A9F2-6542877C2808}"/>
              </a:ext>
            </a:extLst>
          </p:cNvPr>
          <p:cNvSpPr/>
          <p:nvPr/>
        </p:nvSpPr>
        <p:spPr>
          <a:xfrm>
            <a:off x="964834" y="1487155"/>
            <a:ext cx="763571" cy="724138"/>
          </a:xfrm>
          <a:prstGeom prst="ellipse">
            <a:avLst/>
          </a:prstGeom>
          <a:gradFill>
            <a:gsLst>
              <a:gs pos="0">
                <a:schemeClr val="bg1"/>
              </a:gs>
              <a:gs pos="50000">
                <a:schemeClr val="bg1">
                  <a:lumMod val="95000"/>
                </a:schemeClr>
              </a:gs>
              <a:gs pos="100000">
                <a:schemeClr val="bg1">
                  <a:lumMod val="85000"/>
                </a:schemeClr>
              </a:gs>
            </a:gsLst>
          </a:gradFill>
          <a:ln w="28575">
            <a:solidFill>
              <a:srgbClr val="CC3399"/>
            </a:solidFill>
          </a:ln>
          <a:effectLst>
            <a:outerShdw blurRad="101600" dist="19050" dir="5400000" algn="ctr" rotWithShape="0">
              <a:srgbClr val="000000">
                <a:alpha val="63000"/>
              </a:srgb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b="1" dirty="0">
                <a:solidFill>
                  <a:schemeClr val="tx2">
                    <a:lumMod val="50000"/>
                    <a:lumOff val="50000"/>
                  </a:schemeClr>
                </a:solidFill>
              </a:rPr>
              <a:t>Year R</a:t>
            </a:r>
          </a:p>
        </p:txBody>
      </p:sp>
      <p:grpSp>
        <p:nvGrpSpPr>
          <p:cNvPr id="141" name="Group 140">
            <a:extLst>
              <a:ext uri="{FF2B5EF4-FFF2-40B4-BE49-F238E27FC236}">
                <a16:creationId xmlns:a16="http://schemas.microsoft.com/office/drawing/2014/main" xmlns="" id="{A6810B2A-0C47-46AB-A1E6-AD5BDE6576B2}"/>
              </a:ext>
            </a:extLst>
          </p:cNvPr>
          <p:cNvGrpSpPr/>
          <p:nvPr/>
        </p:nvGrpSpPr>
        <p:grpSpPr>
          <a:xfrm>
            <a:off x="746008" y="676395"/>
            <a:ext cx="2403169" cy="945478"/>
            <a:chOff x="249702" y="4695823"/>
            <a:chExt cx="2202816" cy="945478"/>
          </a:xfrm>
        </p:grpSpPr>
        <p:sp>
          <p:nvSpPr>
            <p:cNvPr id="142" name="TextBox 141">
              <a:extLst>
                <a:ext uri="{FF2B5EF4-FFF2-40B4-BE49-F238E27FC236}">
                  <a16:creationId xmlns:a16="http://schemas.microsoft.com/office/drawing/2014/main" xmlns="" id="{8C4B7D37-F00D-476D-8437-630204D215E7}"/>
                </a:ext>
              </a:extLst>
            </p:cNvPr>
            <p:cNvSpPr txBox="1"/>
            <p:nvPr/>
          </p:nvSpPr>
          <p:spPr>
            <a:xfrm>
              <a:off x="249702" y="4695823"/>
              <a:ext cx="2202816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200" b="1" noProof="1">
                  <a:solidFill>
                    <a:srgbClr val="CC3399"/>
                  </a:solidFill>
                </a:rPr>
                <a:t>The Journey Starts </a:t>
              </a:r>
            </a:p>
          </p:txBody>
        </p:sp>
        <p:sp>
          <p:nvSpPr>
            <p:cNvPr id="143" name="TextBox 142">
              <a:extLst>
                <a:ext uri="{FF2B5EF4-FFF2-40B4-BE49-F238E27FC236}">
                  <a16:creationId xmlns:a16="http://schemas.microsoft.com/office/drawing/2014/main" xmlns="" id="{0368A237-A618-4963-BF38-06C539763524}"/>
                </a:ext>
              </a:extLst>
            </p:cNvPr>
            <p:cNvSpPr txBox="1"/>
            <p:nvPr/>
          </p:nvSpPr>
          <p:spPr>
            <a:xfrm>
              <a:off x="255549" y="5133470"/>
              <a:ext cx="2196969" cy="5078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900" b="1" noProof="1">
                  <a:solidFill>
                    <a:srgbClr val="CC3399"/>
                  </a:solidFill>
                </a:rPr>
                <a:t>All children to achieve a GLD by end of Reception</a:t>
              </a:r>
            </a:p>
          </p:txBody>
        </p:sp>
      </p:grpSp>
      <p:grpSp>
        <p:nvGrpSpPr>
          <p:cNvPr id="144" name="Group 143">
            <a:extLst>
              <a:ext uri="{FF2B5EF4-FFF2-40B4-BE49-F238E27FC236}">
                <a16:creationId xmlns:a16="http://schemas.microsoft.com/office/drawing/2014/main" xmlns="" id="{E008867E-FD39-4DAF-B53F-608961A35EA6}"/>
              </a:ext>
            </a:extLst>
          </p:cNvPr>
          <p:cNvGrpSpPr/>
          <p:nvPr/>
        </p:nvGrpSpPr>
        <p:grpSpPr>
          <a:xfrm>
            <a:off x="2817768" y="2329489"/>
            <a:ext cx="2102836" cy="483813"/>
            <a:chOff x="-36792" y="4880489"/>
            <a:chExt cx="3290984" cy="483813"/>
          </a:xfrm>
        </p:grpSpPr>
        <p:sp>
          <p:nvSpPr>
            <p:cNvPr id="145" name="TextBox 144">
              <a:extLst>
                <a:ext uri="{FF2B5EF4-FFF2-40B4-BE49-F238E27FC236}">
                  <a16:creationId xmlns:a16="http://schemas.microsoft.com/office/drawing/2014/main" xmlns="" id="{A79BABF0-E0DC-4C49-90E6-DAAF62D5BA32}"/>
                </a:ext>
              </a:extLst>
            </p:cNvPr>
            <p:cNvSpPr txBox="1"/>
            <p:nvPr/>
          </p:nvSpPr>
          <p:spPr>
            <a:xfrm>
              <a:off x="-36792" y="4880489"/>
              <a:ext cx="3290984" cy="27699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1200" b="1" noProof="1">
                  <a:solidFill>
                    <a:srgbClr val="CC3399"/>
                  </a:solidFill>
                </a:rPr>
                <a:t>Fundamental Movement Skills</a:t>
              </a:r>
            </a:p>
          </p:txBody>
        </p:sp>
        <p:sp>
          <p:nvSpPr>
            <p:cNvPr id="146" name="TextBox 145">
              <a:extLst>
                <a:ext uri="{FF2B5EF4-FFF2-40B4-BE49-F238E27FC236}">
                  <a16:creationId xmlns:a16="http://schemas.microsoft.com/office/drawing/2014/main" xmlns="" id="{94FE1585-2FB3-4045-A8C1-9EA77DB6DE76}"/>
                </a:ext>
              </a:extLst>
            </p:cNvPr>
            <p:cNvSpPr txBox="1"/>
            <p:nvPr/>
          </p:nvSpPr>
          <p:spPr>
            <a:xfrm>
              <a:off x="255548" y="5133470"/>
              <a:ext cx="2196970" cy="23083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900" b="1" noProof="1">
                  <a:solidFill>
                    <a:srgbClr val="CC3399"/>
                  </a:solidFill>
                </a:rPr>
                <a:t>Will be developed over KS1</a:t>
              </a:r>
            </a:p>
          </p:txBody>
        </p:sp>
      </p:grpSp>
      <p:grpSp>
        <p:nvGrpSpPr>
          <p:cNvPr id="147" name="Group 146">
            <a:extLst>
              <a:ext uri="{FF2B5EF4-FFF2-40B4-BE49-F238E27FC236}">
                <a16:creationId xmlns:a16="http://schemas.microsoft.com/office/drawing/2014/main" xmlns="" id="{FA2BDCE2-D48A-482C-B743-86A32B1B20EA}"/>
              </a:ext>
            </a:extLst>
          </p:cNvPr>
          <p:cNvGrpSpPr/>
          <p:nvPr/>
        </p:nvGrpSpPr>
        <p:grpSpPr>
          <a:xfrm>
            <a:off x="5959794" y="498169"/>
            <a:ext cx="2187443" cy="760812"/>
            <a:chOff x="249702" y="4880489"/>
            <a:chExt cx="2202816" cy="760812"/>
          </a:xfrm>
        </p:grpSpPr>
        <p:sp>
          <p:nvSpPr>
            <p:cNvPr id="148" name="TextBox 147">
              <a:extLst>
                <a:ext uri="{FF2B5EF4-FFF2-40B4-BE49-F238E27FC236}">
                  <a16:creationId xmlns:a16="http://schemas.microsoft.com/office/drawing/2014/main" xmlns="" id="{98FD6D13-E92B-4156-8FA3-4E4A87C8C7CE}"/>
                </a:ext>
              </a:extLst>
            </p:cNvPr>
            <p:cNvSpPr txBox="1"/>
            <p:nvPr/>
          </p:nvSpPr>
          <p:spPr>
            <a:xfrm>
              <a:off x="249702" y="4880489"/>
              <a:ext cx="2202816" cy="27699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1200" b="1" noProof="1">
                  <a:solidFill>
                    <a:srgbClr val="CC3399"/>
                  </a:solidFill>
                </a:rPr>
                <a:t>Competition</a:t>
              </a:r>
            </a:p>
          </p:txBody>
        </p:sp>
        <p:sp>
          <p:nvSpPr>
            <p:cNvPr id="149" name="TextBox 148">
              <a:extLst>
                <a:ext uri="{FF2B5EF4-FFF2-40B4-BE49-F238E27FC236}">
                  <a16:creationId xmlns:a16="http://schemas.microsoft.com/office/drawing/2014/main" xmlns="" id="{3FDD2F0F-C74D-41F5-BBA2-8F11A72D10BE}"/>
                </a:ext>
              </a:extLst>
            </p:cNvPr>
            <p:cNvSpPr txBox="1"/>
            <p:nvPr/>
          </p:nvSpPr>
          <p:spPr>
            <a:xfrm>
              <a:off x="255548" y="5133470"/>
              <a:ext cx="2196970" cy="5078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900" b="1" noProof="1">
                  <a:solidFill>
                    <a:srgbClr val="CC3399"/>
                  </a:solidFill>
                </a:rPr>
                <a:t>Children will be introduced to competition – Intra / Inter Sportsday / Panathlon / School Games</a:t>
              </a:r>
            </a:p>
          </p:txBody>
        </p:sp>
      </p:grpSp>
      <p:grpSp>
        <p:nvGrpSpPr>
          <p:cNvPr id="150" name="Group 149">
            <a:extLst>
              <a:ext uri="{FF2B5EF4-FFF2-40B4-BE49-F238E27FC236}">
                <a16:creationId xmlns:a16="http://schemas.microsoft.com/office/drawing/2014/main" xmlns="" id="{41EA6913-B998-4002-9A4C-BCE19012B169}"/>
              </a:ext>
            </a:extLst>
          </p:cNvPr>
          <p:cNvGrpSpPr/>
          <p:nvPr/>
        </p:nvGrpSpPr>
        <p:grpSpPr>
          <a:xfrm>
            <a:off x="739032" y="3423136"/>
            <a:ext cx="1343539" cy="945478"/>
            <a:chOff x="249702" y="4695823"/>
            <a:chExt cx="2202816" cy="945478"/>
          </a:xfrm>
        </p:grpSpPr>
        <p:sp>
          <p:nvSpPr>
            <p:cNvPr id="151" name="TextBox 150">
              <a:extLst>
                <a:ext uri="{FF2B5EF4-FFF2-40B4-BE49-F238E27FC236}">
                  <a16:creationId xmlns:a16="http://schemas.microsoft.com/office/drawing/2014/main" xmlns="" id="{0C4B09A8-30AD-437D-BE06-8C120A3B7690}"/>
                </a:ext>
              </a:extLst>
            </p:cNvPr>
            <p:cNvSpPr txBox="1"/>
            <p:nvPr/>
          </p:nvSpPr>
          <p:spPr>
            <a:xfrm>
              <a:off x="249702" y="4695823"/>
              <a:ext cx="2202816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200" b="1" noProof="1">
                  <a:solidFill>
                    <a:srgbClr val="CC3399"/>
                  </a:solidFill>
                </a:rPr>
                <a:t>Community Clubs</a:t>
              </a:r>
            </a:p>
          </p:txBody>
        </p:sp>
        <p:sp>
          <p:nvSpPr>
            <p:cNvPr id="152" name="TextBox 151">
              <a:extLst>
                <a:ext uri="{FF2B5EF4-FFF2-40B4-BE49-F238E27FC236}">
                  <a16:creationId xmlns:a16="http://schemas.microsoft.com/office/drawing/2014/main" xmlns="" id="{B3577A44-C76D-4084-8024-42ADB87D7E83}"/>
                </a:ext>
              </a:extLst>
            </p:cNvPr>
            <p:cNvSpPr txBox="1"/>
            <p:nvPr/>
          </p:nvSpPr>
          <p:spPr>
            <a:xfrm>
              <a:off x="255549" y="5133470"/>
              <a:ext cx="2196969" cy="5078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900" b="1" noProof="1">
                  <a:solidFill>
                    <a:srgbClr val="CC3399"/>
                  </a:solidFill>
                </a:rPr>
                <a:t>Children will be encouraged to join local clubs – Exit Routes / Sign-posting</a:t>
              </a:r>
            </a:p>
          </p:txBody>
        </p:sp>
      </p:grpSp>
      <p:sp>
        <p:nvSpPr>
          <p:cNvPr id="153" name="Oval 152">
            <a:extLst>
              <a:ext uri="{FF2B5EF4-FFF2-40B4-BE49-F238E27FC236}">
                <a16:creationId xmlns:a16="http://schemas.microsoft.com/office/drawing/2014/main" xmlns="" id="{30FFFFFB-0F4A-4B9C-86BC-547C4CB5C474}"/>
              </a:ext>
            </a:extLst>
          </p:cNvPr>
          <p:cNvSpPr/>
          <p:nvPr/>
        </p:nvSpPr>
        <p:spPr>
          <a:xfrm>
            <a:off x="6439636" y="2708579"/>
            <a:ext cx="763571" cy="724138"/>
          </a:xfrm>
          <a:prstGeom prst="ellipse">
            <a:avLst/>
          </a:prstGeom>
          <a:solidFill>
            <a:srgbClr val="CC3399"/>
          </a:solidFill>
          <a:ln w="28575">
            <a:solidFill>
              <a:schemeClr val="bg1"/>
            </a:solidFill>
          </a:ln>
          <a:effectLst>
            <a:outerShdw blurRad="101600" dist="19050" dir="5400000" algn="ctr" rotWithShape="0">
              <a:srgbClr val="000000">
                <a:alpha val="63000"/>
              </a:srgb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Key Stage </a:t>
            </a:r>
            <a:r>
              <a:rPr lang="en-US" sz="1400" b="1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54" name="Oval 153">
            <a:extLst>
              <a:ext uri="{FF2B5EF4-FFF2-40B4-BE49-F238E27FC236}">
                <a16:creationId xmlns:a16="http://schemas.microsoft.com/office/drawing/2014/main" xmlns="" id="{38FC289F-1447-4DB1-9370-8242E1409731}"/>
              </a:ext>
            </a:extLst>
          </p:cNvPr>
          <p:cNvSpPr/>
          <p:nvPr/>
        </p:nvSpPr>
        <p:spPr>
          <a:xfrm>
            <a:off x="2844941" y="1491055"/>
            <a:ext cx="763571" cy="724138"/>
          </a:xfrm>
          <a:prstGeom prst="ellipse">
            <a:avLst/>
          </a:prstGeom>
          <a:solidFill>
            <a:srgbClr val="CC3399"/>
          </a:solidFill>
          <a:ln w="28575">
            <a:solidFill>
              <a:schemeClr val="bg1"/>
            </a:solidFill>
          </a:ln>
          <a:effectLst>
            <a:outerShdw blurRad="101600" dist="19050" dir="5400000" algn="ctr" rotWithShape="0">
              <a:srgbClr val="000000">
                <a:alpha val="63000"/>
              </a:srgb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Key Stage </a:t>
            </a:r>
            <a:r>
              <a:rPr lang="en-US" sz="1400" b="1" dirty="0">
                <a:solidFill>
                  <a:schemeClr val="tx1"/>
                </a:solidFill>
              </a:rPr>
              <a:t>1</a:t>
            </a:r>
          </a:p>
        </p:txBody>
      </p:sp>
      <p:grpSp>
        <p:nvGrpSpPr>
          <p:cNvPr id="156" name="Group 155">
            <a:extLst>
              <a:ext uri="{FF2B5EF4-FFF2-40B4-BE49-F238E27FC236}">
                <a16:creationId xmlns:a16="http://schemas.microsoft.com/office/drawing/2014/main" xmlns="" id="{4710B8E1-181E-40BA-B20D-719ED96DA541}"/>
              </a:ext>
            </a:extLst>
          </p:cNvPr>
          <p:cNvGrpSpPr/>
          <p:nvPr/>
        </p:nvGrpSpPr>
        <p:grpSpPr>
          <a:xfrm>
            <a:off x="7510772" y="2313886"/>
            <a:ext cx="1314796" cy="899312"/>
            <a:chOff x="249702" y="4880489"/>
            <a:chExt cx="2202816" cy="899312"/>
          </a:xfrm>
        </p:grpSpPr>
        <p:sp>
          <p:nvSpPr>
            <p:cNvPr id="157" name="TextBox 156">
              <a:extLst>
                <a:ext uri="{FF2B5EF4-FFF2-40B4-BE49-F238E27FC236}">
                  <a16:creationId xmlns:a16="http://schemas.microsoft.com/office/drawing/2014/main" xmlns="" id="{EE650D1B-3933-4F65-8BA2-EA390F8AE2FB}"/>
                </a:ext>
              </a:extLst>
            </p:cNvPr>
            <p:cNvSpPr txBox="1"/>
            <p:nvPr/>
          </p:nvSpPr>
          <p:spPr>
            <a:xfrm>
              <a:off x="249702" y="4880489"/>
              <a:ext cx="2202816" cy="27699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1200" b="1" noProof="1">
                  <a:solidFill>
                    <a:srgbClr val="CC3399"/>
                  </a:solidFill>
                </a:rPr>
                <a:t>Hygiene</a:t>
              </a:r>
            </a:p>
          </p:txBody>
        </p:sp>
        <p:sp>
          <p:nvSpPr>
            <p:cNvPr id="158" name="TextBox 157">
              <a:extLst>
                <a:ext uri="{FF2B5EF4-FFF2-40B4-BE49-F238E27FC236}">
                  <a16:creationId xmlns:a16="http://schemas.microsoft.com/office/drawing/2014/main" xmlns="" id="{1E9ECF5B-9F31-4C3C-BDE1-B93EFF806761}"/>
                </a:ext>
              </a:extLst>
            </p:cNvPr>
            <p:cNvSpPr txBox="1"/>
            <p:nvPr/>
          </p:nvSpPr>
          <p:spPr>
            <a:xfrm>
              <a:off x="255549" y="5133470"/>
              <a:ext cx="2196969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900" b="1" noProof="1">
                  <a:solidFill>
                    <a:srgbClr val="CC3399"/>
                  </a:solidFill>
                </a:rPr>
                <a:t>Children will learn about the importance of Hygiene &amp; Well-being</a:t>
              </a:r>
            </a:p>
          </p:txBody>
        </p:sp>
      </p:grpSp>
      <p:grpSp>
        <p:nvGrpSpPr>
          <p:cNvPr id="159" name="Group 158">
            <a:extLst>
              <a:ext uri="{FF2B5EF4-FFF2-40B4-BE49-F238E27FC236}">
                <a16:creationId xmlns:a16="http://schemas.microsoft.com/office/drawing/2014/main" xmlns="" id="{D7EC9FC4-82D1-4C3C-9B51-410AF8921AD1}"/>
              </a:ext>
            </a:extLst>
          </p:cNvPr>
          <p:cNvGrpSpPr/>
          <p:nvPr/>
        </p:nvGrpSpPr>
        <p:grpSpPr>
          <a:xfrm>
            <a:off x="746505" y="5343768"/>
            <a:ext cx="2204256" cy="622313"/>
            <a:chOff x="249702" y="4880489"/>
            <a:chExt cx="2202816" cy="622313"/>
          </a:xfrm>
        </p:grpSpPr>
        <p:sp>
          <p:nvSpPr>
            <p:cNvPr id="160" name="TextBox 159">
              <a:extLst>
                <a:ext uri="{FF2B5EF4-FFF2-40B4-BE49-F238E27FC236}">
                  <a16:creationId xmlns:a16="http://schemas.microsoft.com/office/drawing/2014/main" xmlns="" id="{FB6FF8C4-7DCB-4405-BF44-A2511B41BB37}"/>
                </a:ext>
              </a:extLst>
            </p:cNvPr>
            <p:cNvSpPr txBox="1"/>
            <p:nvPr/>
          </p:nvSpPr>
          <p:spPr>
            <a:xfrm>
              <a:off x="249702" y="4880489"/>
              <a:ext cx="2202816" cy="27699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200" b="1" noProof="1">
                  <a:solidFill>
                    <a:srgbClr val="CC3399"/>
                  </a:solidFill>
                </a:rPr>
                <a:t>Sports Specific Skills</a:t>
              </a:r>
            </a:p>
          </p:txBody>
        </p:sp>
        <p:sp>
          <p:nvSpPr>
            <p:cNvPr id="161" name="TextBox 160">
              <a:extLst>
                <a:ext uri="{FF2B5EF4-FFF2-40B4-BE49-F238E27FC236}">
                  <a16:creationId xmlns:a16="http://schemas.microsoft.com/office/drawing/2014/main" xmlns="" id="{21092F62-3FCA-4175-A188-CAD56AEA353E}"/>
                </a:ext>
              </a:extLst>
            </p:cNvPr>
            <p:cNvSpPr txBox="1"/>
            <p:nvPr/>
          </p:nvSpPr>
          <p:spPr>
            <a:xfrm>
              <a:off x="255549" y="5133470"/>
              <a:ext cx="2196969" cy="36933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b="1" noProof="1">
                  <a:solidFill>
                    <a:srgbClr val="CC3399"/>
                  </a:solidFill>
                </a:rPr>
                <a:t>Children will learn specific sports skills within lessons applying them in different scenarios and related sports</a:t>
              </a:r>
            </a:p>
          </p:txBody>
        </p:sp>
      </p:grpSp>
      <p:grpSp>
        <p:nvGrpSpPr>
          <p:cNvPr id="162" name="Group 161">
            <a:extLst>
              <a:ext uri="{FF2B5EF4-FFF2-40B4-BE49-F238E27FC236}">
                <a16:creationId xmlns:a16="http://schemas.microsoft.com/office/drawing/2014/main" xmlns="" id="{775C441E-D611-433B-A136-5E05C606811D}"/>
              </a:ext>
            </a:extLst>
          </p:cNvPr>
          <p:cNvGrpSpPr/>
          <p:nvPr/>
        </p:nvGrpSpPr>
        <p:grpSpPr>
          <a:xfrm>
            <a:off x="3168342" y="5735153"/>
            <a:ext cx="2807316" cy="760812"/>
            <a:chOff x="249702" y="4880489"/>
            <a:chExt cx="2202816" cy="760812"/>
          </a:xfrm>
        </p:grpSpPr>
        <p:sp>
          <p:nvSpPr>
            <p:cNvPr id="163" name="TextBox 162">
              <a:extLst>
                <a:ext uri="{FF2B5EF4-FFF2-40B4-BE49-F238E27FC236}">
                  <a16:creationId xmlns:a16="http://schemas.microsoft.com/office/drawing/2014/main" xmlns="" id="{A76280BB-DB38-4794-BDEF-508CB1FFFBD7}"/>
                </a:ext>
              </a:extLst>
            </p:cNvPr>
            <p:cNvSpPr txBox="1"/>
            <p:nvPr/>
          </p:nvSpPr>
          <p:spPr>
            <a:xfrm>
              <a:off x="249702" y="4880489"/>
              <a:ext cx="2202816" cy="27699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1200" b="1" noProof="1">
                  <a:solidFill>
                    <a:srgbClr val="CC3399"/>
                  </a:solidFill>
                </a:rPr>
                <a:t>Strategies, Tactics, Rules, Roles</a:t>
              </a:r>
            </a:p>
          </p:txBody>
        </p:sp>
        <p:sp>
          <p:nvSpPr>
            <p:cNvPr id="164" name="TextBox 163">
              <a:extLst>
                <a:ext uri="{FF2B5EF4-FFF2-40B4-BE49-F238E27FC236}">
                  <a16:creationId xmlns:a16="http://schemas.microsoft.com/office/drawing/2014/main" xmlns="" id="{4D5CF745-0BB1-47AE-B511-A9D64C3016E1}"/>
                </a:ext>
              </a:extLst>
            </p:cNvPr>
            <p:cNvSpPr txBox="1"/>
            <p:nvPr/>
          </p:nvSpPr>
          <p:spPr>
            <a:xfrm>
              <a:off x="255549" y="5133470"/>
              <a:ext cx="2196969" cy="5078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b="1" noProof="1">
                  <a:solidFill>
                    <a:srgbClr val="CC3399"/>
                  </a:solidFill>
                </a:rPr>
                <a:t>Children will develop graeter understanding of strategies, tactics and rules for sports. They will take on different roles (e.g. umpire, coach)</a:t>
              </a:r>
            </a:p>
          </p:txBody>
        </p:sp>
      </p:grpSp>
      <p:pic>
        <p:nvPicPr>
          <p:cNvPr id="165" name="Graphic 164" descr="Head with gears">
            <a:extLst>
              <a:ext uri="{FF2B5EF4-FFF2-40B4-BE49-F238E27FC236}">
                <a16:creationId xmlns:a16="http://schemas.microsoft.com/office/drawing/2014/main" xmlns="" id="{D6141243-A4FB-4A48-85DF-32160F0BE3F5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p:blipFill>
        <p:spPr>
          <a:xfrm>
            <a:off x="3608512" y="5619448"/>
            <a:ext cx="400110" cy="400110"/>
          </a:xfrm>
          <a:prstGeom prst="rect">
            <a:avLst/>
          </a:prstGeom>
        </p:spPr>
      </p:pic>
      <p:pic>
        <p:nvPicPr>
          <p:cNvPr id="56" name="Graphic 55" descr="Cricket">
            <a:extLst>
              <a:ext uri="{FF2B5EF4-FFF2-40B4-BE49-F238E27FC236}">
                <a16:creationId xmlns:a16="http://schemas.microsoft.com/office/drawing/2014/main" xmlns="" id="{B8B1FF75-4E94-4E2F-BC44-5E6318030B5C}"/>
              </a:ext>
            </a:extLst>
          </p:cNvPr>
          <p:cNvPicPr>
            <a:picLocks noChangeAspect="1"/>
          </p:cNvPicPr>
          <p:nvPr/>
        </p:nvPicPr>
        <p:blipFill>
          <a:blip r:embed="rId3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2"/>
              </a:ext>
            </a:extLst>
          </a:blip>
          <a:stretch>
            <a:fillRect/>
          </a:stretch>
        </p:blipFill>
        <p:spPr>
          <a:xfrm>
            <a:off x="2397203" y="5311372"/>
            <a:ext cx="338555" cy="338555"/>
          </a:xfrm>
          <a:prstGeom prst="rect">
            <a:avLst/>
          </a:prstGeom>
        </p:spPr>
      </p:pic>
      <p:pic>
        <p:nvPicPr>
          <p:cNvPr id="58" name="Graphic 57" descr="Run">
            <a:extLst>
              <a:ext uri="{FF2B5EF4-FFF2-40B4-BE49-F238E27FC236}">
                <a16:creationId xmlns:a16="http://schemas.microsoft.com/office/drawing/2014/main" xmlns="" id="{8A000212-D69B-4D60-9586-7305BA0EB99E}"/>
              </a:ext>
            </a:extLst>
          </p:cNvPr>
          <p:cNvPicPr>
            <a:picLocks noChangeAspect="1"/>
          </p:cNvPicPr>
          <p:nvPr/>
        </p:nvPicPr>
        <p:blipFill>
          <a:blip r:embed="rId3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4"/>
              </a:ext>
            </a:extLst>
          </a:blip>
          <a:stretch>
            <a:fillRect/>
          </a:stretch>
        </p:blipFill>
        <p:spPr>
          <a:xfrm>
            <a:off x="2597429" y="2320269"/>
            <a:ext cx="366065" cy="366065"/>
          </a:xfrm>
          <a:prstGeom prst="rect">
            <a:avLst/>
          </a:prstGeom>
        </p:spPr>
      </p:pic>
      <p:sp>
        <p:nvSpPr>
          <p:cNvPr id="166" name="Oval 165">
            <a:extLst>
              <a:ext uri="{FF2B5EF4-FFF2-40B4-BE49-F238E27FC236}">
                <a16:creationId xmlns:a16="http://schemas.microsoft.com/office/drawing/2014/main" xmlns="" id="{4F5AD0B0-CCE3-41C7-A182-834E2DBADC17}"/>
              </a:ext>
            </a:extLst>
          </p:cNvPr>
          <p:cNvSpPr/>
          <p:nvPr/>
        </p:nvSpPr>
        <p:spPr>
          <a:xfrm>
            <a:off x="1807782" y="1499503"/>
            <a:ext cx="763571" cy="724138"/>
          </a:xfrm>
          <a:prstGeom prst="ellipse">
            <a:avLst/>
          </a:prstGeom>
          <a:solidFill>
            <a:srgbClr val="92D050"/>
          </a:solidFill>
          <a:ln w="28575">
            <a:solidFill>
              <a:srgbClr val="CC3399"/>
            </a:solidFill>
          </a:ln>
          <a:effectLst>
            <a:outerShdw blurRad="101600" dist="19050" dir="5400000" algn="ctr" rotWithShape="0">
              <a:srgbClr val="000000">
                <a:alpha val="63000"/>
              </a:srgb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400" b="1" dirty="0">
                <a:solidFill>
                  <a:schemeClr val="bg1"/>
                </a:solidFill>
              </a:rPr>
              <a:t>Early Years</a:t>
            </a:r>
          </a:p>
        </p:txBody>
      </p:sp>
      <p:grpSp>
        <p:nvGrpSpPr>
          <p:cNvPr id="168" name="Group 167">
            <a:extLst>
              <a:ext uri="{FF2B5EF4-FFF2-40B4-BE49-F238E27FC236}">
                <a16:creationId xmlns:a16="http://schemas.microsoft.com/office/drawing/2014/main" xmlns="" id="{FDFA46C0-A7FC-4B1B-827D-6425EAB58D73}"/>
              </a:ext>
            </a:extLst>
          </p:cNvPr>
          <p:cNvGrpSpPr/>
          <p:nvPr/>
        </p:nvGrpSpPr>
        <p:grpSpPr>
          <a:xfrm>
            <a:off x="4072654" y="4290825"/>
            <a:ext cx="2696516" cy="483813"/>
            <a:chOff x="249702" y="4880489"/>
            <a:chExt cx="2202816" cy="483813"/>
          </a:xfrm>
        </p:grpSpPr>
        <p:sp>
          <p:nvSpPr>
            <p:cNvPr id="169" name="TextBox 168">
              <a:extLst>
                <a:ext uri="{FF2B5EF4-FFF2-40B4-BE49-F238E27FC236}">
                  <a16:creationId xmlns:a16="http://schemas.microsoft.com/office/drawing/2014/main" xmlns="" id="{C9DB8066-412D-4FD7-86E0-1B538ECA9404}"/>
                </a:ext>
              </a:extLst>
            </p:cNvPr>
            <p:cNvSpPr txBox="1"/>
            <p:nvPr/>
          </p:nvSpPr>
          <p:spPr>
            <a:xfrm>
              <a:off x="249702" y="4880489"/>
              <a:ext cx="2202816" cy="27699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1200" b="1" noProof="1">
                  <a:solidFill>
                    <a:srgbClr val="CC3399"/>
                  </a:solidFill>
                </a:rPr>
                <a:t>Leadership</a:t>
              </a:r>
            </a:p>
          </p:txBody>
        </p:sp>
        <p:sp>
          <p:nvSpPr>
            <p:cNvPr id="170" name="TextBox 169">
              <a:extLst>
                <a:ext uri="{FF2B5EF4-FFF2-40B4-BE49-F238E27FC236}">
                  <a16:creationId xmlns:a16="http://schemas.microsoft.com/office/drawing/2014/main" xmlns="" id="{31FC38A0-7EA1-4744-8914-1ACEB3268CC0}"/>
                </a:ext>
              </a:extLst>
            </p:cNvPr>
            <p:cNvSpPr txBox="1"/>
            <p:nvPr/>
          </p:nvSpPr>
          <p:spPr>
            <a:xfrm>
              <a:off x="255549" y="5133470"/>
              <a:ext cx="2196969" cy="23083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b="1" noProof="1">
                  <a:solidFill>
                    <a:srgbClr val="CC3399"/>
                  </a:solidFill>
                </a:rPr>
                <a:t>Children will have opportunity for Sports Leadership</a:t>
              </a:r>
            </a:p>
          </p:txBody>
        </p:sp>
      </p:grpSp>
      <p:pic>
        <p:nvPicPr>
          <p:cNvPr id="171" name="Graphic 170" descr="Swimming">
            <a:extLst>
              <a:ext uri="{FF2B5EF4-FFF2-40B4-BE49-F238E27FC236}">
                <a16:creationId xmlns:a16="http://schemas.microsoft.com/office/drawing/2014/main" xmlns="" id="{8C5BEBF8-B75A-4DFC-9EF9-73188CA3BAEA}"/>
              </a:ext>
            </a:extLst>
          </p:cNvPr>
          <p:cNvPicPr>
            <a:picLocks noChangeAspect="1"/>
          </p:cNvPicPr>
          <p:nvPr/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4"/>
              </a:ext>
            </a:extLst>
          </a:blip>
          <a:stretch>
            <a:fillRect/>
          </a:stretch>
        </p:blipFill>
        <p:spPr>
          <a:xfrm>
            <a:off x="3661128" y="2689075"/>
            <a:ext cx="391438" cy="391438"/>
          </a:xfrm>
          <a:prstGeom prst="rect">
            <a:avLst/>
          </a:prstGeom>
        </p:spPr>
      </p:pic>
      <p:grpSp>
        <p:nvGrpSpPr>
          <p:cNvPr id="172" name="Group 171">
            <a:extLst>
              <a:ext uri="{FF2B5EF4-FFF2-40B4-BE49-F238E27FC236}">
                <a16:creationId xmlns:a16="http://schemas.microsoft.com/office/drawing/2014/main" xmlns="" id="{E2F25AAE-2CAE-4D12-BE0E-6A751140DEE0}"/>
              </a:ext>
            </a:extLst>
          </p:cNvPr>
          <p:cNvGrpSpPr/>
          <p:nvPr/>
        </p:nvGrpSpPr>
        <p:grpSpPr>
          <a:xfrm>
            <a:off x="2978315" y="2734973"/>
            <a:ext cx="2163677" cy="622313"/>
            <a:chOff x="249702" y="4880489"/>
            <a:chExt cx="2202816" cy="622313"/>
          </a:xfrm>
        </p:grpSpPr>
        <p:sp>
          <p:nvSpPr>
            <p:cNvPr id="173" name="TextBox 172">
              <a:extLst>
                <a:ext uri="{FF2B5EF4-FFF2-40B4-BE49-F238E27FC236}">
                  <a16:creationId xmlns:a16="http://schemas.microsoft.com/office/drawing/2014/main" xmlns="" id="{11FDC09C-447F-4263-94F2-E39C7542BA69}"/>
                </a:ext>
              </a:extLst>
            </p:cNvPr>
            <p:cNvSpPr txBox="1"/>
            <p:nvPr/>
          </p:nvSpPr>
          <p:spPr>
            <a:xfrm>
              <a:off x="249702" y="4880489"/>
              <a:ext cx="2202816" cy="27699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200" b="1" noProof="1">
                  <a:solidFill>
                    <a:srgbClr val="CC3399"/>
                  </a:solidFill>
                </a:rPr>
                <a:t>Swimming</a:t>
              </a:r>
            </a:p>
          </p:txBody>
        </p:sp>
        <p:sp>
          <p:nvSpPr>
            <p:cNvPr id="174" name="TextBox 173">
              <a:extLst>
                <a:ext uri="{FF2B5EF4-FFF2-40B4-BE49-F238E27FC236}">
                  <a16:creationId xmlns:a16="http://schemas.microsoft.com/office/drawing/2014/main" xmlns="" id="{E3259563-9475-4324-B4A3-F402E7B9140F}"/>
                </a:ext>
              </a:extLst>
            </p:cNvPr>
            <p:cNvSpPr txBox="1"/>
            <p:nvPr/>
          </p:nvSpPr>
          <p:spPr>
            <a:xfrm>
              <a:off x="255549" y="5133470"/>
              <a:ext cx="2196969" cy="36933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900" b="1" noProof="1">
                  <a:solidFill>
                    <a:srgbClr val="CC3399"/>
                  </a:solidFill>
                </a:rPr>
                <a:t>Children will learn to swim in Years 3 &amp; 4</a:t>
              </a:r>
            </a:p>
          </p:txBody>
        </p:sp>
      </p:grpSp>
      <p:grpSp>
        <p:nvGrpSpPr>
          <p:cNvPr id="175" name="Group 174">
            <a:extLst>
              <a:ext uri="{FF2B5EF4-FFF2-40B4-BE49-F238E27FC236}">
                <a16:creationId xmlns:a16="http://schemas.microsoft.com/office/drawing/2014/main" xmlns="" id="{718D847B-8EC1-4279-A062-07101B37A3C2}"/>
              </a:ext>
            </a:extLst>
          </p:cNvPr>
          <p:cNvGrpSpPr/>
          <p:nvPr/>
        </p:nvGrpSpPr>
        <p:grpSpPr>
          <a:xfrm>
            <a:off x="6291716" y="5735153"/>
            <a:ext cx="2524690" cy="899312"/>
            <a:chOff x="249702" y="4880489"/>
            <a:chExt cx="2202816" cy="899312"/>
          </a:xfrm>
        </p:grpSpPr>
        <p:sp>
          <p:nvSpPr>
            <p:cNvPr id="176" name="TextBox 175">
              <a:extLst>
                <a:ext uri="{FF2B5EF4-FFF2-40B4-BE49-F238E27FC236}">
                  <a16:creationId xmlns:a16="http://schemas.microsoft.com/office/drawing/2014/main" xmlns="" id="{9D986DF3-A542-43A7-A66D-3A49B8FD976E}"/>
                </a:ext>
              </a:extLst>
            </p:cNvPr>
            <p:cNvSpPr txBox="1"/>
            <p:nvPr/>
          </p:nvSpPr>
          <p:spPr>
            <a:xfrm>
              <a:off x="249702" y="4880489"/>
              <a:ext cx="2202816" cy="27699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1200" b="1" noProof="1">
                  <a:solidFill>
                    <a:srgbClr val="CC3399"/>
                  </a:solidFill>
                </a:rPr>
                <a:t>End of KS2</a:t>
              </a:r>
            </a:p>
          </p:txBody>
        </p:sp>
        <p:sp>
          <p:nvSpPr>
            <p:cNvPr id="177" name="TextBox 176">
              <a:extLst>
                <a:ext uri="{FF2B5EF4-FFF2-40B4-BE49-F238E27FC236}">
                  <a16:creationId xmlns:a16="http://schemas.microsoft.com/office/drawing/2014/main" xmlns="" id="{AA47D6DB-4724-4647-9B4F-A153A5412525}"/>
                </a:ext>
              </a:extLst>
            </p:cNvPr>
            <p:cNvSpPr txBox="1"/>
            <p:nvPr/>
          </p:nvSpPr>
          <p:spPr>
            <a:xfrm>
              <a:off x="255549" y="5133470"/>
              <a:ext cx="2196969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900" b="1" noProof="1">
                  <a:solidFill>
                    <a:srgbClr val="CC3399"/>
                  </a:solidFill>
                </a:rPr>
                <a:t>Children will leave with a love of PE, physical activity &amp; sport. At High School they will engage in opportunities, clubs, teams. They will choose GCSE PE, Sports Leadership &amp; active, healthy lifestyles</a:t>
              </a:r>
            </a:p>
          </p:txBody>
        </p:sp>
      </p:grpSp>
      <p:grpSp>
        <p:nvGrpSpPr>
          <p:cNvPr id="178" name="Group 177">
            <a:extLst>
              <a:ext uri="{FF2B5EF4-FFF2-40B4-BE49-F238E27FC236}">
                <a16:creationId xmlns:a16="http://schemas.microsoft.com/office/drawing/2014/main" xmlns="" id="{51185C6B-F098-41F9-8A8D-931E0333F2DA}"/>
              </a:ext>
            </a:extLst>
          </p:cNvPr>
          <p:cNvGrpSpPr/>
          <p:nvPr/>
        </p:nvGrpSpPr>
        <p:grpSpPr>
          <a:xfrm>
            <a:off x="3466651" y="853648"/>
            <a:ext cx="2336653" cy="622313"/>
            <a:chOff x="249702" y="4880489"/>
            <a:chExt cx="2202816" cy="622313"/>
          </a:xfrm>
        </p:grpSpPr>
        <p:sp>
          <p:nvSpPr>
            <p:cNvPr id="179" name="TextBox 178">
              <a:extLst>
                <a:ext uri="{FF2B5EF4-FFF2-40B4-BE49-F238E27FC236}">
                  <a16:creationId xmlns:a16="http://schemas.microsoft.com/office/drawing/2014/main" xmlns="" id="{18083ABF-3376-4857-A0FD-084EE4A71547}"/>
                </a:ext>
              </a:extLst>
            </p:cNvPr>
            <p:cNvSpPr txBox="1"/>
            <p:nvPr/>
          </p:nvSpPr>
          <p:spPr>
            <a:xfrm>
              <a:off x="249702" y="4880489"/>
              <a:ext cx="2202816" cy="27699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200" b="1" noProof="1">
                  <a:solidFill>
                    <a:srgbClr val="CC3399"/>
                  </a:solidFill>
                </a:rPr>
                <a:t>Interventions to support in KS1</a:t>
              </a:r>
            </a:p>
          </p:txBody>
        </p:sp>
        <p:sp>
          <p:nvSpPr>
            <p:cNvPr id="180" name="TextBox 179">
              <a:extLst>
                <a:ext uri="{FF2B5EF4-FFF2-40B4-BE49-F238E27FC236}">
                  <a16:creationId xmlns:a16="http://schemas.microsoft.com/office/drawing/2014/main" xmlns="" id="{2D5DE0D9-CE5F-4552-B439-6A5FDD47AD94}"/>
                </a:ext>
              </a:extLst>
            </p:cNvPr>
            <p:cNvSpPr txBox="1"/>
            <p:nvPr/>
          </p:nvSpPr>
          <p:spPr>
            <a:xfrm>
              <a:off x="255549" y="5133470"/>
              <a:ext cx="2196969" cy="36933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900" b="1" noProof="1">
                  <a:solidFill>
                    <a:srgbClr val="CC3399"/>
                  </a:solidFill>
                </a:rPr>
                <a:t>Children identified for additional support with gross &amp; fine motor skills (Enabling / Accessing)</a:t>
              </a:r>
            </a:p>
          </p:txBody>
        </p:sp>
      </p:grpSp>
      <p:pic>
        <p:nvPicPr>
          <p:cNvPr id="1026" name="Picture 2" descr="St Hugh's Catholic Primary School - School Games Values">
            <a:extLst>
              <a:ext uri="{FF2B5EF4-FFF2-40B4-BE49-F238E27FC236}">
                <a16:creationId xmlns:a16="http://schemas.microsoft.com/office/drawing/2014/main" xmlns="" id="{428149DD-1762-45D8-846F-BFF9992249E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75658" y="530658"/>
            <a:ext cx="1097338" cy="2304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2" name="Graphic 181" descr="Head with gears">
            <a:extLst>
              <a:ext uri="{FF2B5EF4-FFF2-40B4-BE49-F238E27FC236}">
                <a16:creationId xmlns:a16="http://schemas.microsoft.com/office/drawing/2014/main" xmlns="" id="{4098CD32-E481-4B8E-AE22-458D6BCD672B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p:blipFill>
        <p:spPr>
          <a:xfrm>
            <a:off x="5654183" y="4196299"/>
            <a:ext cx="400110" cy="400110"/>
          </a:xfrm>
          <a:prstGeom prst="rect">
            <a:avLst/>
          </a:prstGeom>
        </p:spPr>
      </p:pic>
      <p:pic>
        <p:nvPicPr>
          <p:cNvPr id="1025" name="Picture 1024" descr="A drawing of a face&#10;&#10;Description automatically generated">
            <a:extLst>
              <a:ext uri="{FF2B5EF4-FFF2-40B4-BE49-F238E27FC236}">
                <a16:creationId xmlns:a16="http://schemas.microsoft.com/office/drawing/2014/main" xmlns="" id="{CC092631-9424-4E59-AA66-D6E125469955}"/>
              </a:ext>
            </a:extLst>
          </p:cNvPr>
          <p:cNvPicPr>
            <a:picLocks noChangeAspect="1"/>
          </p:cNvPicPr>
          <p:nvPr/>
        </p:nvPicPr>
        <p:blipFill>
          <a:blip r:embed="rId3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329" y="6219062"/>
            <a:ext cx="1467105" cy="354343"/>
          </a:xfrm>
          <a:prstGeom prst="rect">
            <a:avLst/>
          </a:prstGeom>
        </p:spPr>
      </p:pic>
      <p:grpSp>
        <p:nvGrpSpPr>
          <p:cNvPr id="185" name="Group 184">
            <a:extLst>
              <a:ext uri="{FF2B5EF4-FFF2-40B4-BE49-F238E27FC236}">
                <a16:creationId xmlns:a16="http://schemas.microsoft.com/office/drawing/2014/main" xmlns="" id="{4ACD219E-53DA-49DF-97E6-62B7C04A70AC}"/>
              </a:ext>
            </a:extLst>
          </p:cNvPr>
          <p:cNvGrpSpPr/>
          <p:nvPr/>
        </p:nvGrpSpPr>
        <p:grpSpPr>
          <a:xfrm>
            <a:off x="723644" y="2725259"/>
            <a:ext cx="2187443" cy="760812"/>
            <a:chOff x="249702" y="4880489"/>
            <a:chExt cx="2202816" cy="760812"/>
          </a:xfrm>
        </p:grpSpPr>
        <p:sp>
          <p:nvSpPr>
            <p:cNvPr id="186" name="TextBox 185">
              <a:extLst>
                <a:ext uri="{FF2B5EF4-FFF2-40B4-BE49-F238E27FC236}">
                  <a16:creationId xmlns:a16="http://schemas.microsoft.com/office/drawing/2014/main" xmlns="" id="{C80E5136-050A-494E-A0F2-5ADBF42CEB59}"/>
                </a:ext>
              </a:extLst>
            </p:cNvPr>
            <p:cNvSpPr txBox="1"/>
            <p:nvPr/>
          </p:nvSpPr>
          <p:spPr>
            <a:xfrm>
              <a:off x="249702" y="4880489"/>
              <a:ext cx="2202816" cy="27699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200" b="1" noProof="1">
                  <a:solidFill>
                    <a:srgbClr val="CC3399"/>
                  </a:solidFill>
                </a:rPr>
                <a:t>Competition Increases</a:t>
              </a:r>
            </a:p>
          </p:txBody>
        </p:sp>
        <p:sp>
          <p:nvSpPr>
            <p:cNvPr id="187" name="TextBox 186">
              <a:extLst>
                <a:ext uri="{FF2B5EF4-FFF2-40B4-BE49-F238E27FC236}">
                  <a16:creationId xmlns:a16="http://schemas.microsoft.com/office/drawing/2014/main" xmlns="" id="{3C013A6F-6A9C-4228-9B99-7999C4DAE03F}"/>
                </a:ext>
              </a:extLst>
            </p:cNvPr>
            <p:cNvSpPr txBox="1"/>
            <p:nvPr/>
          </p:nvSpPr>
          <p:spPr>
            <a:xfrm>
              <a:off x="255548" y="5133470"/>
              <a:ext cx="2196970" cy="5078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900" b="1" noProof="1">
                  <a:solidFill>
                    <a:srgbClr val="CC3399"/>
                  </a:solidFill>
                </a:rPr>
                <a:t>Children will have opportunity for more sports and quality of competition increases to include county / regional finals</a:t>
              </a:r>
            </a:p>
          </p:txBody>
        </p:sp>
      </p:grpSp>
      <p:pic>
        <p:nvPicPr>
          <p:cNvPr id="188" name="Picture 2" descr="St Hugh's Catholic Primary School - School Games Values">
            <a:extLst>
              <a:ext uri="{FF2B5EF4-FFF2-40B4-BE49-F238E27FC236}">
                <a16:creationId xmlns:a16="http://schemas.microsoft.com/office/drawing/2014/main" xmlns="" id="{45D62363-62F6-43A9-8D8B-4B6EA578AE2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6966" y="2567612"/>
            <a:ext cx="1097338" cy="2304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Graphic 1027" descr="Heart with pulse">
            <a:extLst>
              <a:ext uri="{FF2B5EF4-FFF2-40B4-BE49-F238E27FC236}">
                <a16:creationId xmlns:a16="http://schemas.microsoft.com/office/drawing/2014/main" xmlns="" id="{7D229762-204B-4AE3-BBCB-BF990919865E}"/>
              </a:ext>
            </a:extLst>
          </p:cNvPr>
          <p:cNvPicPr>
            <a:picLocks noChangeAspect="1"/>
          </p:cNvPicPr>
          <p:nvPr/>
        </p:nvPicPr>
        <p:blipFill>
          <a:blip r:embed="rId3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8"/>
              </a:ext>
            </a:extLst>
          </a:blip>
          <a:stretch>
            <a:fillRect/>
          </a:stretch>
        </p:blipFill>
        <p:spPr>
          <a:xfrm>
            <a:off x="7722164" y="5649927"/>
            <a:ext cx="376536" cy="376536"/>
          </a:xfrm>
          <a:prstGeom prst="rect">
            <a:avLst/>
          </a:prstGeom>
        </p:spPr>
      </p:pic>
      <p:grpSp>
        <p:nvGrpSpPr>
          <p:cNvPr id="191" name="Group 190">
            <a:extLst>
              <a:ext uri="{FF2B5EF4-FFF2-40B4-BE49-F238E27FC236}">
                <a16:creationId xmlns:a16="http://schemas.microsoft.com/office/drawing/2014/main" xmlns="" id="{5BB72FD3-3687-4336-843A-89AEE549AEB3}"/>
              </a:ext>
            </a:extLst>
          </p:cNvPr>
          <p:cNvGrpSpPr/>
          <p:nvPr/>
        </p:nvGrpSpPr>
        <p:grpSpPr>
          <a:xfrm>
            <a:off x="5169699" y="2332803"/>
            <a:ext cx="1034012" cy="760812"/>
            <a:chOff x="249702" y="4880489"/>
            <a:chExt cx="2202816" cy="760812"/>
          </a:xfrm>
        </p:grpSpPr>
        <p:sp>
          <p:nvSpPr>
            <p:cNvPr id="192" name="TextBox 191">
              <a:extLst>
                <a:ext uri="{FF2B5EF4-FFF2-40B4-BE49-F238E27FC236}">
                  <a16:creationId xmlns:a16="http://schemas.microsoft.com/office/drawing/2014/main" xmlns="" id="{1A073E00-6E75-4BE2-B37A-86A6B9FC1353}"/>
                </a:ext>
              </a:extLst>
            </p:cNvPr>
            <p:cNvSpPr txBox="1"/>
            <p:nvPr/>
          </p:nvSpPr>
          <p:spPr>
            <a:xfrm>
              <a:off x="249702" y="4880489"/>
              <a:ext cx="2202816" cy="27699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1200" b="1" noProof="1">
                  <a:solidFill>
                    <a:srgbClr val="CC3399"/>
                  </a:solidFill>
                </a:rPr>
                <a:t>The Body</a:t>
              </a:r>
            </a:p>
          </p:txBody>
        </p:sp>
        <p:sp>
          <p:nvSpPr>
            <p:cNvPr id="193" name="TextBox 192">
              <a:extLst>
                <a:ext uri="{FF2B5EF4-FFF2-40B4-BE49-F238E27FC236}">
                  <a16:creationId xmlns:a16="http://schemas.microsoft.com/office/drawing/2014/main" xmlns="" id="{046FBF97-7C28-4F3D-AC16-00274FCDD704}"/>
                </a:ext>
              </a:extLst>
            </p:cNvPr>
            <p:cNvSpPr txBox="1"/>
            <p:nvPr/>
          </p:nvSpPr>
          <p:spPr>
            <a:xfrm>
              <a:off x="255548" y="5133470"/>
              <a:ext cx="2196970" cy="5078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900" b="1" noProof="1">
                  <a:solidFill>
                    <a:srgbClr val="CC3399"/>
                  </a:solidFill>
                </a:rPr>
                <a:t>Children will start to learn about their bodies</a:t>
              </a:r>
            </a:p>
          </p:txBody>
        </p:sp>
      </p:grpSp>
      <p:pic>
        <p:nvPicPr>
          <p:cNvPr id="1030" name="Graphic 1029" descr="Skeleton">
            <a:extLst>
              <a:ext uri="{FF2B5EF4-FFF2-40B4-BE49-F238E27FC236}">
                <a16:creationId xmlns:a16="http://schemas.microsoft.com/office/drawing/2014/main" xmlns="" id="{309E9817-5EC5-493F-9DCF-EEC529812B34}"/>
              </a:ext>
            </a:extLst>
          </p:cNvPr>
          <p:cNvPicPr>
            <a:picLocks noChangeAspect="1"/>
          </p:cNvPicPr>
          <p:nvPr/>
        </p:nvPicPr>
        <p:blipFill>
          <a:blip r:embed="rId3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0"/>
              </a:ext>
            </a:extLst>
          </a:blip>
          <a:stretch>
            <a:fillRect/>
          </a:stretch>
        </p:blipFill>
        <p:spPr>
          <a:xfrm>
            <a:off x="5297626" y="2284801"/>
            <a:ext cx="348986" cy="348986"/>
          </a:xfrm>
          <a:prstGeom prst="rect">
            <a:avLst/>
          </a:prstGeom>
        </p:spPr>
      </p:pic>
      <p:pic>
        <p:nvPicPr>
          <p:cNvPr id="1032" name="Graphic 1031" descr="Flag">
            <a:extLst>
              <a:ext uri="{FF2B5EF4-FFF2-40B4-BE49-F238E27FC236}">
                <a16:creationId xmlns:a16="http://schemas.microsoft.com/office/drawing/2014/main" xmlns="" id="{4304BCDB-C95A-4676-BB9A-7452BA76A3D2}"/>
              </a:ext>
            </a:extLst>
          </p:cNvPr>
          <p:cNvPicPr>
            <a:picLocks noChangeAspect="1"/>
          </p:cNvPicPr>
          <p:nvPr/>
        </p:nvPicPr>
        <p:blipFill>
          <a:blip r:embed="rId4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2"/>
              </a:ext>
            </a:extLst>
          </a:blip>
          <a:stretch>
            <a:fillRect/>
          </a:stretch>
        </p:blipFill>
        <p:spPr>
          <a:xfrm>
            <a:off x="8393325" y="4566352"/>
            <a:ext cx="661312" cy="661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1223743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10748</TotalTime>
  <Words>322</Words>
  <Application>Microsoft Office PowerPoint</Application>
  <PresentationFormat>On-screen Show (4:3)</PresentationFormat>
  <Paragraphs>49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</vt:i4>
      </vt:variant>
    </vt:vector>
  </HeadingPairs>
  <TitlesOfParts>
    <vt:vector size="10" baseType="lpstr">
      <vt:lpstr>Arial</vt:lpstr>
      <vt:lpstr>Calibri</vt:lpstr>
      <vt:lpstr>Calibri Light</vt:lpstr>
      <vt:lpstr>Helvetica</vt:lpstr>
      <vt:lpstr>Open Sans</vt:lpstr>
      <vt:lpstr>Segoe UI Black</vt:lpstr>
      <vt:lpstr>Template PresentationGo</vt:lpstr>
      <vt:lpstr>Template PresentationGo Dark</vt:lpstr>
      <vt:lpstr>Custom Design</vt:lpstr>
      <vt:lpstr>Progression in PESSPA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Road Map Timeline</dc:title>
  <dc:creator>PresentationGO.com</dc:creator>
  <dc:description>© Copyright PresentationGO.com</dc:description>
  <cp:lastModifiedBy>M Roberts</cp:lastModifiedBy>
  <cp:revision>16</cp:revision>
  <dcterms:created xsi:type="dcterms:W3CDTF">2014-11-26T05:14:11Z</dcterms:created>
  <dcterms:modified xsi:type="dcterms:W3CDTF">2020-04-21T11:32:43Z</dcterms:modified>
  <cp:category>Charts &amp; Diagrams</cp:category>
</cp:coreProperties>
</file>